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2"/>
  </p:notesMasterIdLst>
  <p:sldIdLst>
    <p:sldId id="268" r:id="rId2"/>
    <p:sldId id="276" r:id="rId3"/>
    <p:sldId id="275" r:id="rId4"/>
    <p:sldId id="272" r:id="rId5"/>
    <p:sldId id="280" r:id="rId6"/>
    <p:sldId id="281" r:id="rId7"/>
    <p:sldId id="282" r:id="rId8"/>
    <p:sldId id="284" r:id="rId9"/>
    <p:sldId id="285" r:id="rId10"/>
    <p:sldId id="286" r:id="rId11"/>
    <p:sldId id="287" r:id="rId12"/>
    <p:sldId id="288" r:id="rId13"/>
    <p:sldId id="289" r:id="rId14"/>
    <p:sldId id="290" r:id="rId15"/>
    <p:sldId id="291" r:id="rId16"/>
    <p:sldId id="295" r:id="rId17"/>
    <p:sldId id="292" r:id="rId18"/>
    <p:sldId id="293" r:id="rId19"/>
    <p:sldId id="294" r:id="rId20"/>
    <p:sldId id="274" r:id="rId21"/>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4B2CA4"/>
    <a:srgbClr val="33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672" autoAdjust="0"/>
    <p:restoredTop sz="94660"/>
  </p:normalViewPr>
  <p:slideViewPr>
    <p:cSldViewPr>
      <p:cViewPr>
        <p:scale>
          <a:sx n="100" d="100"/>
          <a:sy n="100" d="100"/>
        </p:scale>
        <p:origin x="-624" y="6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5B036500-EA1F-42B9-B0BE-1AC834C11BC1}" type="datetimeFigureOut">
              <a:rPr lang="ru-RU"/>
              <a:pPr>
                <a:defRPr/>
              </a:pPr>
              <a:t>18.03.2022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42E9CD1B-AAAA-4DBF-8831-28C6A977ED58}" type="slidenum">
              <a:rPr lang="ru-RU"/>
              <a:pPr>
                <a:defRPr/>
              </a:pPr>
              <a:t>‹#›</a:t>
            </a:fld>
            <a:endParaRPr lang="ru-RU"/>
          </a:p>
        </p:txBody>
      </p:sp>
    </p:spTree>
    <p:extLst>
      <p:ext uri="{BB962C8B-B14F-4D97-AF65-F5344CB8AC3E}">
        <p14:creationId xmlns:p14="http://schemas.microsoft.com/office/powerpoint/2010/main" val="283981211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E9ECE304-8D56-4F4B-A51F-68B668BD2935}" type="datetimeFigureOut">
              <a:rPr lang="ru-RU"/>
              <a:pPr>
                <a:defRPr/>
              </a:pPr>
              <a:t>18.03.2022</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E709EFC8-2880-4BDD-99D1-EABF0011C2DC}"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B79A4935-AEEE-4921-925D-8B5AD58E563E}" type="datetimeFigureOut">
              <a:rPr lang="ru-RU"/>
              <a:pPr>
                <a:defRPr/>
              </a:pPr>
              <a:t>18.03.2022</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7989F611-2B40-4D1F-AD4E-D7E22FA2E5BF}"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8C404769-3344-4C68-814D-CA1B20CDF608}" type="datetimeFigureOut">
              <a:rPr lang="ru-RU"/>
              <a:pPr>
                <a:defRPr/>
              </a:pPr>
              <a:t>18.03.2022</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460B8CCB-D3B6-498D-A7A5-AB78D860B77C}"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0BCEC896-F20F-4A57-B1AC-F1D910D7D308}" type="datetimeFigureOut">
              <a:rPr lang="ru-RU"/>
              <a:pPr>
                <a:defRPr/>
              </a:pPr>
              <a:t>18.03.2022</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6DA9E338-67C0-458E-BC8E-855CF5DA780B}"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99AD74BB-EB8A-4448-85D0-14AF0BA3B2B6}" type="datetimeFigureOut">
              <a:rPr lang="ru-RU"/>
              <a:pPr>
                <a:defRPr/>
              </a:pPr>
              <a:t>18.03.2022</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80CF2862-5E80-40B4-8750-0A03FA835FCB}"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CF9FC24D-E237-4BBA-AE2E-76FB2702D1F1}" type="datetimeFigureOut">
              <a:rPr lang="ru-RU"/>
              <a:pPr>
                <a:defRPr/>
              </a:pPr>
              <a:t>18.03.2022</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289999B1-8061-4FB8-8FA9-5FCF12532538}"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49517352-CAC1-4F01-B4F9-273AC2C2DA4D}" type="datetimeFigureOut">
              <a:rPr lang="ru-RU"/>
              <a:pPr>
                <a:defRPr/>
              </a:pPr>
              <a:t>18.03.2022</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251B3727-8757-4D0B-8828-C2F836BF285E}"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3E4BC05D-E92F-42EC-8EFE-59C16B5BA9E2}" type="datetimeFigureOut">
              <a:rPr lang="ru-RU"/>
              <a:pPr>
                <a:defRPr/>
              </a:pPr>
              <a:t>18.03.2022</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6BD011CC-BC98-474C-B0E0-DE44375D3180}"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572C22CA-FA49-4B10-BA64-DEC68A559FDF}" type="datetimeFigureOut">
              <a:rPr lang="ru-RU"/>
              <a:pPr>
                <a:defRPr/>
              </a:pPr>
              <a:t>18.03.2022</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A56275F2-6DC8-4339-A441-FBEB6185FD56}"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64A8E6E9-320D-4603-9AB7-02AAFDD434C1}" type="datetimeFigureOut">
              <a:rPr lang="ru-RU"/>
              <a:pPr>
                <a:defRPr/>
              </a:pPr>
              <a:t>18.03.2022</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0F6A2434-44D0-42B8-872D-9A1B4455406D}"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F5CF54FB-C5B8-4AD5-A144-4E85E9B90275}" type="datetimeFigureOut">
              <a:rPr lang="ru-RU"/>
              <a:pPr>
                <a:defRPr/>
              </a:pPr>
              <a:t>18.03.2022</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8306284F-FFC9-4A75-A5B9-82851705E725}"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1DAD01B0-C73D-49CA-8E45-9B826B0D2B85}" type="datetimeFigureOut">
              <a:rPr lang="ru-RU"/>
              <a:pPr>
                <a:defRPr/>
              </a:pPr>
              <a:t>18.03.2022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6936263D-A8F2-471E-90CA-9663EEBD9F6F}"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6.xml"/><Relationship Id="rId5" Type="http://schemas.openxmlformats.org/officeDocument/2006/relationships/image" Target="../media/image8.jpeg"/><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6.xml"/><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6.xml"/><Relationship Id="rId5" Type="http://schemas.openxmlformats.org/officeDocument/2006/relationships/image" Target="../media/image11.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6.xml"/><Relationship Id="rId4" Type="http://schemas.openxmlformats.org/officeDocument/2006/relationships/image" Target="../media/image12.jpe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6.xml"/><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6.xml"/><Relationship Id="rId5" Type="http://schemas.openxmlformats.org/officeDocument/2006/relationships/image" Target="../media/image15.jpeg"/><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6.xml"/><Relationship Id="rId4" Type="http://schemas.openxmlformats.org/officeDocument/2006/relationships/image" Target="../media/image16.jpe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6.xml"/><Relationship Id="rId5" Type="http://schemas.openxmlformats.org/officeDocument/2006/relationships/image" Target="../media/image18.jpeg"/><Relationship Id="rId4" Type="http://schemas.openxmlformats.org/officeDocument/2006/relationships/image" Target="../media/image17.jpe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6.xm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6.xml"/><Relationship Id="rId5" Type="http://schemas.openxmlformats.org/officeDocument/2006/relationships/image" Target="../media/image6.jpeg"/><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Заголовок 1"/>
          <p:cNvSpPr>
            <a:spLocks noGrp="1"/>
          </p:cNvSpPr>
          <p:nvPr>
            <p:ph type="title"/>
          </p:nvPr>
        </p:nvSpPr>
        <p:spPr/>
        <p:txBody>
          <a:bodyPr/>
          <a:lstStyle/>
          <a:p>
            <a:endParaRPr lang="ru-RU" smtClean="0"/>
          </a:p>
        </p:txBody>
      </p:sp>
      <p:pic>
        <p:nvPicPr>
          <p:cNvPr id="14338" name="Picture 2" descr="http://img-fotki.yandex.ru/get/9264/41039971.2e5/0_b649f_5e418aa7_XL.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4" name="TextBox 3"/>
          <p:cNvSpPr txBox="1"/>
          <p:nvPr/>
        </p:nvSpPr>
        <p:spPr>
          <a:xfrm>
            <a:off x="1643063" y="1428750"/>
            <a:ext cx="4929187" cy="1077913"/>
          </a:xfrm>
          <a:prstGeom prst="rect">
            <a:avLst/>
          </a:prstGeom>
          <a:noFill/>
        </p:spPr>
        <p:txBody>
          <a:bodyPr>
            <a:spAutoFit/>
          </a:bodyPr>
          <a:lstStyle/>
          <a:p>
            <a:pPr fontAlgn="auto">
              <a:spcBef>
                <a:spcPts val="0"/>
              </a:spcBef>
              <a:spcAft>
                <a:spcPts val="0"/>
              </a:spcAft>
              <a:defRPr/>
            </a:pPr>
            <a:r>
              <a:rPr lang="ru-RU" sz="3200" b="1" dirty="0">
                <a:solidFill>
                  <a:schemeClr val="accent5">
                    <a:lumMod val="75000"/>
                  </a:schemeClr>
                </a:solidFill>
                <a:latin typeface="Times New Roman" pitchFamily="18" charset="0"/>
                <a:cs typeface="Times New Roman" pitchFamily="18" charset="0"/>
              </a:rPr>
              <a:t>Проект:</a:t>
            </a:r>
          </a:p>
          <a:p>
            <a:pPr fontAlgn="auto">
              <a:spcBef>
                <a:spcPts val="0"/>
              </a:spcBef>
              <a:spcAft>
                <a:spcPts val="0"/>
              </a:spcAft>
              <a:defRPr/>
            </a:pPr>
            <a:r>
              <a:rPr lang="ru-RU" sz="3200" b="1" dirty="0">
                <a:solidFill>
                  <a:schemeClr val="accent5">
                    <a:lumMod val="75000"/>
                  </a:schemeClr>
                </a:solidFill>
                <a:latin typeface="Times New Roman" pitchFamily="18" charset="0"/>
                <a:cs typeface="Times New Roman" pitchFamily="18" charset="0"/>
              </a:rPr>
              <a:t>«Широкая Масленица»</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Заголовок 1"/>
          <p:cNvSpPr>
            <a:spLocks noGrp="1"/>
          </p:cNvSpPr>
          <p:nvPr>
            <p:ph type="title"/>
          </p:nvPr>
        </p:nvSpPr>
        <p:spPr/>
        <p:txBody>
          <a:bodyPr/>
          <a:lstStyle/>
          <a:p>
            <a:endParaRPr lang="ru-RU" smtClean="0"/>
          </a:p>
        </p:txBody>
      </p:sp>
      <p:pic>
        <p:nvPicPr>
          <p:cNvPr id="24578" name="Picture 2" descr="http://player.myshared.ru/404554/data/images/img7.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pic>
        <p:nvPicPr>
          <p:cNvPr id="24579" name="Picture 2" descr="http://i040.radikal.ru/1103/88/0d98d3c2f09a.png"/>
          <p:cNvPicPr>
            <a:picLocks noChangeAspect="1" noChangeArrowheads="1"/>
          </p:cNvPicPr>
          <p:nvPr/>
        </p:nvPicPr>
        <p:blipFill>
          <a:blip r:embed="rId3"/>
          <a:srcRect/>
          <a:stretch>
            <a:fillRect/>
          </a:stretch>
        </p:blipFill>
        <p:spPr bwMode="auto">
          <a:xfrm>
            <a:off x="357188" y="285750"/>
            <a:ext cx="2143125" cy="1714500"/>
          </a:xfrm>
          <a:prstGeom prst="rect">
            <a:avLst/>
          </a:prstGeom>
          <a:noFill/>
          <a:ln w="9525">
            <a:noFill/>
            <a:miter lim="800000"/>
            <a:headEnd/>
            <a:tailEnd/>
          </a:ln>
        </p:spPr>
      </p:pic>
      <p:sp>
        <p:nvSpPr>
          <p:cNvPr id="24580" name="Прямоугольник 4"/>
          <p:cNvSpPr>
            <a:spLocks noChangeArrowheads="1"/>
          </p:cNvSpPr>
          <p:nvPr/>
        </p:nvSpPr>
        <p:spPr bwMode="auto">
          <a:xfrm>
            <a:off x="2286000" y="500063"/>
            <a:ext cx="6000750" cy="5303837"/>
          </a:xfrm>
          <a:prstGeom prst="rect">
            <a:avLst/>
          </a:prstGeom>
          <a:noFill/>
          <a:ln w="9525">
            <a:noFill/>
            <a:miter lim="800000"/>
            <a:headEnd/>
            <a:tailEnd/>
          </a:ln>
        </p:spPr>
        <p:txBody>
          <a:bodyPr>
            <a:spAutoFit/>
          </a:bodyPr>
          <a:lstStyle/>
          <a:p>
            <a:pPr algn="ctr"/>
            <a:r>
              <a:rPr lang="ru-RU" sz="2400" b="1" u="sng">
                <a:latin typeface="Times New Roman" pitchFamily="18" charset="0"/>
                <a:cs typeface="Times New Roman" pitchFamily="18" charset="0"/>
              </a:rPr>
              <a:t>СРЕДА «Лакомки»</a:t>
            </a:r>
            <a:endParaRPr lang="ru-RU" sz="2400" b="1">
              <a:latin typeface="Times New Roman" pitchFamily="18" charset="0"/>
              <a:cs typeface="Times New Roman" pitchFamily="18" charset="0"/>
            </a:endParaRPr>
          </a:p>
          <a:p>
            <a:pPr algn="ctr"/>
            <a:r>
              <a:rPr lang="ru-RU" sz="2400" b="1">
                <a:latin typeface="Times New Roman" pitchFamily="18" charset="0"/>
                <a:cs typeface="Times New Roman" pitchFamily="18" charset="0"/>
              </a:rPr>
              <a:t> </a:t>
            </a:r>
          </a:p>
          <a:p>
            <a:pPr algn="ctr"/>
            <a:r>
              <a:rPr lang="ru-RU" sz="2400" b="1">
                <a:solidFill>
                  <a:srgbClr val="7030A0"/>
                </a:solidFill>
                <a:latin typeface="Times New Roman" pitchFamily="18" charset="0"/>
                <a:cs typeface="Times New Roman" pitchFamily="18" charset="0"/>
              </a:rPr>
              <a:t>Изготовление поделок –  обрядовых кукол  на Масленицу.</a:t>
            </a:r>
          </a:p>
          <a:p>
            <a:pPr algn="ctr"/>
            <a:endParaRPr lang="ru-RU" sz="2400" b="1">
              <a:solidFill>
                <a:srgbClr val="7030A0"/>
              </a:solidFill>
              <a:latin typeface="Times New Roman" pitchFamily="18" charset="0"/>
              <a:cs typeface="Times New Roman" pitchFamily="18" charset="0"/>
            </a:endParaRPr>
          </a:p>
          <a:p>
            <a:pPr algn="ctr"/>
            <a:endParaRPr lang="ru-RU" sz="2400" b="1">
              <a:solidFill>
                <a:srgbClr val="7030A0"/>
              </a:solidFill>
              <a:latin typeface="Times New Roman" pitchFamily="18" charset="0"/>
              <a:cs typeface="Times New Roman" pitchFamily="18" charset="0"/>
            </a:endParaRPr>
          </a:p>
          <a:p>
            <a:r>
              <a:rPr lang="ru-RU" b="1">
                <a:latin typeface="Times New Roman" pitchFamily="18" charset="0"/>
                <a:cs typeface="Times New Roman" pitchFamily="18" charset="0"/>
              </a:rPr>
              <a:t> </a:t>
            </a:r>
            <a:endParaRPr lang="ru-RU">
              <a:latin typeface="Times New Roman" pitchFamily="18" charset="0"/>
              <a:cs typeface="Times New Roman" pitchFamily="18" charset="0"/>
            </a:endParaRPr>
          </a:p>
          <a:p>
            <a:endParaRPr lang="ru-RU">
              <a:solidFill>
                <a:srgbClr val="7030A0"/>
              </a:solidFill>
              <a:latin typeface="Times New Roman" pitchFamily="18" charset="0"/>
              <a:cs typeface="Times New Roman" pitchFamily="18" charset="0"/>
            </a:endParaRPr>
          </a:p>
          <a:p>
            <a:r>
              <a:rPr lang="ru-RU">
                <a:solidFill>
                  <a:srgbClr val="7030A0"/>
                </a:solidFill>
                <a:latin typeface="Calibri" pitchFamily="34" charset="0"/>
              </a:rPr>
              <a:t> </a:t>
            </a:r>
          </a:p>
          <a:p>
            <a:endParaRPr lang="ru-RU">
              <a:latin typeface="Times New Roman" pitchFamily="18" charset="0"/>
              <a:cs typeface="Times New Roman" pitchFamily="18" charset="0"/>
            </a:endParaRPr>
          </a:p>
          <a:p>
            <a:pPr algn="just">
              <a:buFont typeface="Wingdings" pitchFamily="2" charset="2"/>
              <a:buChar char="§"/>
            </a:pPr>
            <a:endParaRPr lang="ru-RU">
              <a:solidFill>
                <a:srgbClr val="7030A0"/>
              </a:solidFill>
              <a:latin typeface="Times New Roman" pitchFamily="18" charset="0"/>
              <a:cs typeface="Times New Roman" pitchFamily="18" charset="0"/>
            </a:endParaRPr>
          </a:p>
          <a:p>
            <a:pPr algn="just"/>
            <a:endParaRPr lang="ru-RU" b="1">
              <a:solidFill>
                <a:srgbClr val="7030A0"/>
              </a:solidFill>
              <a:latin typeface="Times New Roman" pitchFamily="18" charset="0"/>
              <a:cs typeface="Times New Roman" pitchFamily="18" charset="0"/>
            </a:endParaRPr>
          </a:p>
          <a:p>
            <a:endParaRPr lang="ru-RU">
              <a:solidFill>
                <a:srgbClr val="7030A0"/>
              </a:solidFill>
              <a:latin typeface="Times New Roman" pitchFamily="18" charset="0"/>
              <a:cs typeface="Times New Roman" pitchFamily="18" charset="0"/>
            </a:endParaRPr>
          </a:p>
          <a:p>
            <a:endParaRPr lang="ru-RU">
              <a:solidFill>
                <a:srgbClr val="0070C0"/>
              </a:solidFill>
              <a:latin typeface="Times New Roman" pitchFamily="18" charset="0"/>
              <a:cs typeface="Times New Roman" pitchFamily="18" charset="0"/>
            </a:endParaRPr>
          </a:p>
          <a:p>
            <a:endParaRPr lang="ru-RU">
              <a:solidFill>
                <a:srgbClr val="0070C0"/>
              </a:solidFill>
              <a:latin typeface="Times New Roman" pitchFamily="18" charset="0"/>
              <a:cs typeface="Times New Roman" pitchFamily="18" charset="0"/>
            </a:endParaRPr>
          </a:p>
          <a:p>
            <a:endParaRPr lang="ru-RU">
              <a:solidFill>
                <a:srgbClr val="0070C0"/>
              </a:solidFill>
              <a:latin typeface="Times New Roman" pitchFamily="18" charset="0"/>
              <a:cs typeface="Times New Roman" pitchFamily="18" charset="0"/>
            </a:endParaRPr>
          </a:p>
          <a:p>
            <a:endParaRPr lang="ru-RU">
              <a:solidFill>
                <a:srgbClr val="0070C0"/>
              </a:solidFill>
              <a:latin typeface="Times New Roman" pitchFamily="18" charset="0"/>
              <a:cs typeface="Times New Roman" pitchFamily="18" charset="0"/>
            </a:endParaRPr>
          </a:p>
        </p:txBody>
      </p:sp>
      <p:pic>
        <p:nvPicPr>
          <p:cNvPr id="24581" name="Рисунок 5" descr="I:\Масленица\пряники\IMG_2424.JPG"/>
          <p:cNvPicPr>
            <a:picLocks noChangeAspect="1" noChangeArrowheads="1"/>
          </p:cNvPicPr>
          <p:nvPr/>
        </p:nvPicPr>
        <p:blipFill>
          <a:blip r:embed="rId4"/>
          <a:srcRect/>
          <a:stretch>
            <a:fillRect/>
          </a:stretch>
        </p:blipFill>
        <p:spPr bwMode="auto">
          <a:xfrm>
            <a:off x="928688" y="2071688"/>
            <a:ext cx="3714750" cy="3429000"/>
          </a:xfrm>
          <a:prstGeom prst="rect">
            <a:avLst/>
          </a:prstGeom>
          <a:noFill/>
          <a:ln w="9525">
            <a:noFill/>
            <a:miter lim="800000"/>
            <a:headEnd/>
            <a:tailEnd/>
          </a:ln>
        </p:spPr>
      </p:pic>
      <p:pic>
        <p:nvPicPr>
          <p:cNvPr id="24582" name="Рисунок 6" descr="I:\Масленица\пряники\IMG_2425.JPG"/>
          <p:cNvPicPr>
            <a:picLocks noChangeAspect="1" noChangeArrowheads="1"/>
          </p:cNvPicPr>
          <p:nvPr/>
        </p:nvPicPr>
        <p:blipFill>
          <a:blip r:embed="rId5"/>
          <a:srcRect/>
          <a:stretch>
            <a:fillRect/>
          </a:stretch>
        </p:blipFill>
        <p:spPr bwMode="auto">
          <a:xfrm>
            <a:off x="4883150" y="2071688"/>
            <a:ext cx="3689350" cy="3429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Заголовок 1"/>
          <p:cNvSpPr>
            <a:spLocks noGrp="1"/>
          </p:cNvSpPr>
          <p:nvPr>
            <p:ph type="title"/>
          </p:nvPr>
        </p:nvSpPr>
        <p:spPr/>
        <p:txBody>
          <a:bodyPr/>
          <a:lstStyle/>
          <a:p>
            <a:endParaRPr lang="ru-RU" smtClean="0"/>
          </a:p>
        </p:txBody>
      </p:sp>
      <p:pic>
        <p:nvPicPr>
          <p:cNvPr id="26626" name="Picture 2" descr="http://player.myshared.ru/404554/data/images/img7.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pic>
        <p:nvPicPr>
          <p:cNvPr id="26627" name="Picture 2" descr="http://i040.radikal.ru/1103/88/0d98d3c2f09a.png"/>
          <p:cNvPicPr>
            <a:picLocks noChangeAspect="1" noChangeArrowheads="1"/>
          </p:cNvPicPr>
          <p:nvPr/>
        </p:nvPicPr>
        <p:blipFill>
          <a:blip r:embed="rId3"/>
          <a:srcRect/>
          <a:stretch>
            <a:fillRect/>
          </a:stretch>
        </p:blipFill>
        <p:spPr bwMode="auto">
          <a:xfrm>
            <a:off x="357188" y="285750"/>
            <a:ext cx="2143125" cy="1714500"/>
          </a:xfrm>
          <a:prstGeom prst="rect">
            <a:avLst/>
          </a:prstGeom>
          <a:noFill/>
          <a:ln w="9525">
            <a:noFill/>
            <a:miter lim="800000"/>
            <a:headEnd/>
            <a:tailEnd/>
          </a:ln>
        </p:spPr>
      </p:pic>
      <p:sp>
        <p:nvSpPr>
          <p:cNvPr id="26628" name="Прямоугольник 4"/>
          <p:cNvSpPr>
            <a:spLocks noChangeArrowheads="1"/>
          </p:cNvSpPr>
          <p:nvPr/>
        </p:nvSpPr>
        <p:spPr bwMode="auto">
          <a:xfrm>
            <a:off x="2286000" y="500063"/>
            <a:ext cx="6000750" cy="4024312"/>
          </a:xfrm>
          <a:prstGeom prst="rect">
            <a:avLst/>
          </a:prstGeom>
          <a:noFill/>
          <a:ln w="9525">
            <a:noFill/>
            <a:miter lim="800000"/>
            <a:headEnd/>
            <a:tailEnd/>
          </a:ln>
        </p:spPr>
        <p:txBody>
          <a:bodyPr>
            <a:spAutoFit/>
          </a:bodyPr>
          <a:lstStyle/>
          <a:p>
            <a:pPr algn="ctr"/>
            <a:r>
              <a:rPr lang="ru-RU" sz="2400" b="1">
                <a:solidFill>
                  <a:srgbClr val="7030A0"/>
                </a:solidFill>
                <a:latin typeface="Times New Roman" pitchFamily="18" charset="0"/>
                <a:cs typeface="Times New Roman" pitchFamily="18" charset="0"/>
              </a:rPr>
              <a:t>Презентация кулинарной книги «Семейные секреты»</a:t>
            </a:r>
            <a:endParaRPr lang="ru-RU" sz="2400">
              <a:solidFill>
                <a:srgbClr val="7030A0"/>
              </a:solidFill>
              <a:latin typeface="Times New Roman" pitchFamily="18" charset="0"/>
              <a:cs typeface="Times New Roman" pitchFamily="18" charset="0"/>
            </a:endParaRPr>
          </a:p>
          <a:p>
            <a:pPr algn="ctr"/>
            <a:r>
              <a:rPr lang="ru-RU" sz="2400" b="1">
                <a:solidFill>
                  <a:srgbClr val="7030A0"/>
                </a:solidFill>
                <a:latin typeface="Times New Roman" pitchFamily="18" charset="0"/>
                <a:cs typeface="Times New Roman" pitchFamily="18" charset="0"/>
              </a:rPr>
              <a:t> </a:t>
            </a:r>
            <a:endParaRPr lang="ru-RU" sz="2400">
              <a:solidFill>
                <a:srgbClr val="7030A0"/>
              </a:solidFill>
              <a:latin typeface="Times New Roman" pitchFamily="18" charset="0"/>
              <a:cs typeface="Times New Roman" pitchFamily="18" charset="0"/>
            </a:endParaRPr>
          </a:p>
          <a:p>
            <a:pPr algn="ctr"/>
            <a:endParaRPr lang="ru-RU" sz="2400">
              <a:solidFill>
                <a:srgbClr val="7030A0"/>
              </a:solidFill>
              <a:latin typeface="Times New Roman" pitchFamily="18" charset="0"/>
              <a:cs typeface="Times New Roman" pitchFamily="18" charset="0"/>
            </a:endParaRPr>
          </a:p>
          <a:p>
            <a:r>
              <a:rPr lang="ru-RU">
                <a:solidFill>
                  <a:srgbClr val="7030A0"/>
                </a:solidFill>
                <a:latin typeface="Calibri" pitchFamily="34" charset="0"/>
              </a:rPr>
              <a:t> </a:t>
            </a:r>
          </a:p>
          <a:p>
            <a:endParaRPr lang="ru-RU">
              <a:latin typeface="Times New Roman" pitchFamily="18" charset="0"/>
              <a:cs typeface="Times New Roman" pitchFamily="18" charset="0"/>
            </a:endParaRPr>
          </a:p>
          <a:p>
            <a:pPr algn="just">
              <a:buFont typeface="Wingdings" pitchFamily="2" charset="2"/>
              <a:buChar char="§"/>
            </a:pPr>
            <a:endParaRPr lang="ru-RU">
              <a:solidFill>
                <a:srgbClr val="7030A0"/>
              </a:solidFill>
              <a:latin typeface="Times New Roman" pitchFamily="18" charset="0"/>
              <a:cs typeface="Times New Roman" pitchFamily="18" charset="0"/>
            </a:endParaRPr>
          </a:p>
          <a:p>
            <a:pPr algn="just"/>
            <a:endParaRPr lang="ru-RU" b="1">
              <a:solidFill>
                <a:srgbClr val="7030A0"/>
              </a:solidFill>
              <a:latin typeface="Times New Roman" pitchFamily="18" charset="0"/>
              <a:cs typeface="Times New Roman" pitchFamily="18" charset="0"/>
            </a:endParaRPr>
          </a:p>
          <a:p>
            <a:endParaRPr lang="ru-RU">
              <a:solidFill>
                <a:srgbClr val="7030A0"/>
              </a:solidFill>
              <a:latin typeface="Times New Roman" pitchFamily="18" charset="0"/>
              <a:cs typeface="Times New Roman" pitchFamily="18" charset="0"/>
            </a:endParaRPr>
          </a:p>
          <a:p>
            <a:endParaRPr lang="ru-RU">
              <a:solidFill>
                <a:srgbClr val="0070C0"/>
              </a:solidFill>
              <a:latin typeface="Times New Roman" pitchFamily="18" charset="0"/>
              <a:cs typeface="Times New Roman" pitchFamily="18" charset="0"/>
            </a:endParaRPr>
          </a:p>
          <a:p>
            <a:endParaRPr lang="ru-RU">
              <a:solidFill>
                <a:srgbClr val="0070C0"/>
              </a:solidFill>
              <a:latin typeface="Times New Roman" pitchFamily="18" charset="0"/>
              <a:cs typeface="Times New Roman" pitchFamily="18" charset="0"/>
            </a:endParaRPr>
          </a:p>
          <a:p>
            <a:endParaRPr lang="ru-RU">
              <a:solidFill>
                <a:srgbClr val="0070C0"/>
              </a:solidFill>
              <a:latin typeface="Times New Roman" pitchFamily="18" charset="0"/>
              <a:cs typeface="Times New Roman" pitchFamily="18" charset="0"/>
            </a:endParaRPr>
          </a:p>
          <a:p>
            <a:endParaRPr lang="ru-RU">
              <a:solidFill>
                <a:srgbClr val="0070C0"/>
              </a:solidFill>
              <a:latin typeface="Times New Roman" pitchFamily="18" charset="0"/>
              <a:cs typeface="Times New Roman" pitchFamily="18" charset="0"/>
            </a:endParaRPr>
          </a:p>
        </p:txBody>
      </p:sp>
      <p:pic>
        <p:nvPicPr>
          <p:cNvPr id="26629" name="Рисунок 6" descr="D:\DCIM\100SSCAM\SL381233.JPG"/>
          <p:cNvPicPr>
            <a:picLocks noChangeAspect="1" noChangeArrowheads="1"/>
          </p:cNvPicPr>
          <p:nvPr/>
        </p:nvPicPr>
        <p:blipFill>
          <a:blip r:embed="rId4"/>
          <a:srcRect/>
          <a:stretch>
            <a:fillRect/>
          </a:stretch>
        </p:blipFill>
        <p:spPr bwMode="auto">
          <a:xfrm>
            <a:off x="3214688" y="1643063"/>
            <a:ext cx="3143250" cy="2863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Заголовок 1"/>
          <p:cNvSpPr>
            <a:spLocks noGrp="1"/>
          </p:cNvSpPr>
          <p:nvPr>
            <p:ph type="title"/>
          </p:nvPr>
        </p:nvSpPr>
        <p:spPr/>
        <p:txBody>
          <a:bodyPr/>
          <a:lstStyle/>
          <a:p>
            <a:endParaRPr lang="ru-RU" smtClean="0"/>
          </a:p>
        </p:txBody>
      </p:sp>
      <p:pic>
        <p:nvPicPr>
          <p:cNvPr id="27650" name="Picture 2" descr="http://player.myshared.ru/404554/data/images/img7.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pic>
        <p:nvPicPr>
          <p:cNvPr id="27651" name="Picture 2" descr="http://i040.radikal.ru/1103/88/0d98d3c2f09a.png"/>
          <p:cNvPicPr>
            <a:picLocks noChangeAspect="1" noChangeArrowheads="1"/>
          </p:cNvPicPr>
          <p:nvPr/>
        </p:nvPicPr>
        <p:blipFill>
          <a:blip r:embed="rId3"/>
          <a:srcRect/>
          <a:stretch>
            <a:fillRect/>
          </a:stretch>
        </p:blipFill>
        <p:spPr bwMode="auto">
          <a:xfrm>
            <a:off x="357188" y="285750"/>
            <a:ext cx="2143125" cy="1714500"/>
          </a:xfrm>
          <a:prstGeom prst="rect">
            <a:avLst/>
          </a:prstGeom>
          <a:noFill/>
          <a:ln w="9525">
            <a:noFill/>
            <a:miter lim="800000"/>
            <a:headEnd/>
            <a:tailEnd/>
          </a:ln>
        </p:spPr>
      </p:pic>
      <p:sp>
        <p:nvSpPr>
          <p:cNvPr id="27652" name="Прямоугольник 4"/>
          <p:cNvSpPr>
            <a:spLocks noChangeArrowheads="1"/>
          </p:cNvSpPr>
          <p:nvPr/>
        </p:nvSpPr>
        <p:spPr bwMode="auto">
          <a:xfrm>
            <a:off x="2286000" y="500063"/>
            <a:ext cx="6000750" cy="4479925"/>
          </a:xfrm>
          <a:prstGeom prst="rect">
            <a:avLst/>
          </a:prstGeom>
          <a:noFill/>
          <a:ln w="9525">
            <a:noFill/>
            <a:miter lim="800000"/>
            <a:headEnd/>
            <a:tailEnd/>
          </a:ln>
        </p:spPr>
        <p:txBody>
          <a:bodyPr>
            <a:spAutoFit/>
          </a:bodyPr>
          <a:lstStyle/>
          <a:p>
            <a:r>
              <a:rPr lang="ru-RU" b="1" dirty="0">
                <a:solidFill>
                  <a:srgbClr val="7030A0"/>
                </a:solidFill>
                <a:latin typeface="Times New Roman" pitchFamily="18" charset="0"/>
                <a:cs typeface="Times New Roman" pitchFamily="18" charset="0"/>
              </a:rPr>
              <a:t> </a:t>
            </a:r>
            <a:endParaRPr lang="ru-RU" dirty="0">
              <a:solidFill>
                <a:srgbClr val="7030A0"/>
              </a:solidFill>
              <a:latin typeface="Times New Roman" pitchFamily="18" charset="0"/>
              <a:cs typeface="Times New Roman" pitchFamily="18" charset="0"/>
            </a:endParaRPr>
          </a:p>
          <a:p>
            <a:pPr algn="ctr"/>
            <a:r>
              <a:rPr lang="ru-RU" sz="2400" b="1" u="sng" dirty="0" err="1">
                <a:latin typeface="Times New Roman" pitchFamily="18" charset="0"/>
                <a:cs typeface="Times New Roman" pitchFamily="18" charset="0"/>
              </a:rPr>
              <a:t>ЧЕТВЕРГ«Большой</a:t>
            </a:r>
            <a:r>
              <a:rPr lang="ru-RU" sz="2400" b="1" u="sng" dirty="0">
                <a:latin typeface="Times New Roman" pitchFamily="18" charset="0"/>
                <a:cs typeface="Times New Roman" pitchFamily="18" charset="0"/>
              </a:rPr>
              <a:t> четверг»</a:t>
            </a:r>
            <a:r>
              <a:rPr lang="ru-RU" sz="2400" b="1" dirty="0">
                <a:latin typeface="Times New Roman" pitchFamily="18" charset="0"/>
                <a:cs typeface="Times New Roman" pitchFamily="18" charset="0"/>
              </a:rPr>
              <a:t> </a:t>
            </a:r>
          </a:p>
          <a:p>
            <a:pPr algn="ctr"/>
            <a:r>
              <a:rPr lang="ru-RU" sz="2400" b="1" dirty="0">
                <a:solidFill>
                  <a:srgbClr val="7030A0"/>
                </a:solidFill>
                <a:latin typeface="Times New Roman" pitchFamily="18" charset="0"/>
                <a:cs typeface="Times New Roman" pitchFamily="18" charset="0"/>
              </a:rPr>
              <a:t>«Мы ни сколько не скучаем, в игры весело играем»</a:t>
            </a:r>
          </a:p>
          <a:p>
            <a:pPr algn="ctr"/>
            <a:r>
              <a:rPr lang="ru-RU" sz="2400" b="1" dirty="0">
                <a:solidFill>
                  <a:srgbClr val="7030A0"/>
                </a:solidFill>
                <a:latin typeface="Times New Roman" pitchFamily="18" charset="0"/>
                <a:cs typeface="Times New Roman" pitchFamily="18" charset="0"/>
              </a:rPr>
              <a:t> </a:t>
            </a:r>
          </a:p>
          <a:p>
            <a:pPr algn="ctr"/>
            <a:endParaRPr lang="ru-RU" sz="2400" b="1" dirty="0">
              <a:solidFill>
                <a:srgbClr val="7030A0"/>
              </a:solidFill>
              <a:latin typeface="Calibri" pitchFamily="34" charset="0"/>
            </a:endParaRPr>
          </a:p>
          <a:p>
            <a:endParaRPr lang="ru-RU" sz="2400" b="1" dirty="0">
              <a:latin typeface="Times New Roman" pitchFamily="18" charset="0"/>
              <a:cs typeface="Times New Roman" pitchFamily="18" charset="0"/>
            </a:endParaRPr>
          </a:p>
          <a:p>
            <a:pPr algn="just">
              <a:buFont typeface="Wingdings" pitchFamily="2" charset="2"/>
              <a:buChar char="§"/>
            </a:pPr>
            <a:endParaRPr lang="ru-RU" b="1" dirty="0">
              <a:solidFill>
                <a:srgbClr val="7030A0"/>
              </a:solidFill>
              <a:latin typeface="Times New Roman" pitchFamily="18" charset="0"/>
              <a:cs typeface="Times New Roman" pitchFamily="18" charset="0"/>
            </a:endParaRPr>
          </a:p>
          <a:p>
            <a:pPr algn="just"/>
            <a:endParaRPr lang="ru-RU" b="1" dirty="0">
              <a:solidFill>
                <a:srgbClr val="7030A0"/>
              </a:solidFill>
              <a:latin typeface="Times New Roman" pitchFamily="18" charset="0"/>
              <a:cs typeface="Times New Roman" pitchFamily="18" charset="0"/>
            </a:endParaRPr>
          </a:p>
          <a:p>
            <a:endParaRPr lang="ru-RU" dirty="0">
              <a:solidFill>
                <a:srgbClr val="7030A0"/>
              </a:solidFill>
              <a:latin typeface="Times New Roman" pitchFamily="18" charset="0"/>
              <a:cs typeface="Times New Roman" pitchFamily="18" charset="0"/>
            </a:endParaRPr>
          </a:p>
          <a:p>
            <a:endParaRPr lang="ru-RU" dirty="0">
              <a:solidFill>
                <a:srgbClr val="0070C0"/>
              </a:solidFill>
              <a:latin typeface="Times New Roman" pitchFamily="18" charset="0"/>
              <a:cs typeface="Times New Roman" pitchFamily="18" charset="0"/>
            </a:endParaRPr>
          </a:p>
          <a:p>
            <a:endParaRPr lang="ru-RU" dirty="0">
              <a:solidFill>
                <a:srgbClr val="0070C0"/>
              </a:solidFill>
              <a:latin typeface="Times New Roman" pitchFamily="18" charset="0"/>
              <a:cs typeface="Times New Roman" pitchFamily="18" charset="0"/>
            </a:endParaRPr>
          </a:p>
          <a:p>
            <a:endParaRPr lang="ru-RU" dirty="0">
              <a:solidFill>
                <a:srgbClr val="0070C0"/>
              </a:solidFill>
              <a:latin typeface="Times New Roman" pitchFamily="18" charset="0"/>
              <a:cs typeface="Times New Roman" pitchFamily="18" charset="0"/>
            </a:endParaRPr>
          </a:p>
          <a:p>
            <a:endParaRPr lang="ru-RU" dirty="0">
              <a:solidFill>
                <a:srgbClr val="0070C0"/>
              </a:solidFill>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2486546"/>
            <a:ext cx="3719513" cy="3219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16016" y="2492896"/>
            <a:ext cx="3932237" cy="321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Заголовок 1"/>
          <p:cNvSpPr>
            <a:spLocks noGrp="1"/>
          </p:cNvSpPr>
          <p:nvPr>
            <p:ph type="title"/>
          </p:nvPr>
        </p:nvSpPr>
        <p:spPr/>
        <p:txBody>
          <a:bodyPr/>
          <a:lstStyle/>
          <a:p>
            <a:endParaRPr lang="ru-RU" smtClean="0"/>
          </a:p>
        </p:txBody>
      </p:sp>
      <p:pic>
        <p:nvPicPr>
          <p:cNvPr id="29698" name="Picture 2" descr="http://player.myshared.ru/404554/data/images/img7.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pic>
        <p:nvPicPr>
          <p:cNvPr id="29699" name="Picture 2" descr="http://i040.radikal.ru/1103/88/0d98d3c2f09a.png"/>
          <p:cNvPicPr>
            <a:picLocks noChangeAspect="1" noChangeArrowheads="1"/>
          </p:cNvPicPr>
          <p:nvPr/>
        </p:nvPicPr>
        <p:blipFill>
          <a:blip r:embed="rId3"/>
          <a:srcRect/>
          <a:stretch>
            <a:fillRect/>
          </a:stretch>
        </p:blipFill>
        <p:spPr bwMode="auto">
          <a:xfrm>
            <a:off x="357188" y="285750"/>
            <a:ext cx="2143125" cy="1714500"/>
          </a:xfrm>
          <a:prstGeom prst="rect">
            <a:avLst/>
          </a:prstGeom>
          <a:noFill/>
          <a:ln w="9525">
            <a:noFill/>
            <a:miter lim="800000"/>
            <a:headEnd/>
            <a:tailEnd/>
          </a:ln>
        </p:spPr>
      </p:pic>
      <p:sp>
        <p:nvSpPr>
          <p:cNvPr id="29700" name="Прямоугольник 4"/>
          <p:cNvSpPr>
            <a:spLocks noChangeArrowheads="1"/>
          </p:cNvSpPr>
          <p:nvPr/>
        </p:nvSpPr>
        <p:spPr bwMode="auto">
          <a:xfrm>
            <a:off x="2286000" y="500063"/>
            <a:ext cx="6000750" cy="3381375"/>
          </a:xfrm>
          <a:prstGeom prst="rect">
            <a:avLst/>
          </a:prstGeom>
          <a:noFill/>
          <a:ln w="9525">
            <a:noFill/>
            <a:miter lim="800000"/>
            <a:headEnd/>
            <a:tailEnd/>
          </a:ln>
        </p:spPr>
        <p:txBody>
          <a:bodyPr>
            <a:spAutoFit/>
          </a:bodyPr>
          <a:lstStyle/>
          <a:p>
            <a:pPr algn="ctr"/>
            <a:r>
              <a:rPr lang="ru-RU" b="1">
                <a:solidFill>
                  <a:srgbClr val="7030A0"/>
                </a:solidFill>
                <a:latin typeface="Times New Roman" pitchFamily="18" charset="0"/>
                <a:cs typeface="Times New Roman" pitchFamily="18" charset="0"/>
              </a:rPr>
              <a:t>  </a:t>
            </a:r>
            <a:r>
              <a:rPr lang="ru-RU" sz="2400" b="1" u="sng">
                <a:latin typeface="Times New Roman" pitchFamily="18" charset="0"/>
                <a:cs typeface="Times New Roman" pitchFamily="18" charset="0"/>
              </a:rPr>
              <a:t>ПЯТНИЦА«Тещины вечерки»</a:t>
            </a:r>
            <a:endParaRPr lang="ru-RU" sz="2400">
              <a:latin typeface="Times New Roman" pitchFamily="18" charset="0"/>
              <a:cs typeface="Times New Roman" pitchFamily="18" charset="0"/>
            </a:endParaRPr>
          </a:p>
          <a:p>
            <a:pPr algn="ctr"/>
            <a:r>
              <a:rPr lang="ru-RU" sz="2400" b="1">
                <a:latin typeface="Times New Roman" pitchFamily="18" charset="0"/>
                <a:cs typeface="Times New Roman" pitchFamily="18" charset="0"/>
              </a:rPr>
              <a:t> </a:t>
            </a:r>
            <a:r>
              <a:rPr lang="ru-RU" sz="2400" b="1">
                <a:solidFill>
                  <a:srgbClr val="7030A0"/>
                </a:solidFill>
                <a:latin typeface="Times New Roman" pitchFamily="18" charset="0"/>
                <a:cs typeface="Times New Roman" pitchFamily="18" charset="0"/>
              </a:rPr>
              <a:t>Лепка из соленого теста «Ладушки, ладушки, мы печем оладушки»</a:t>
            </a:r>
            <a:endParaRPr lang="ru-RU" sz="2400">
              <a:solidFill>
                <a:srgbClr val="7030A0"/>
              </a:solidFill>
              <a:latin typeface="Times New Roman" pitchFamily="18" charset="0"/>
              <a:cs typeface="Times New Roman" pitchFamily="18" charset="0"/>
            </a:endParaRPr>
          </a:p>
          <a:p>
            <a:pPr algn="ctr">
              <a:buFont typeface="Wingdings" pitchFamily="2" charset="2"/>
              <a:buChar char="§"/>
            </a:pPr>
            <a:endParaRPr lang="ru-RU" sz="2400">
              <a:solidFill>
                <a:srgbClr val="7030A0"/>
              </a:solidFill>
              <a:latin typeface="Times New Roman" pitchFamily="18" charset="0"/>
              <a:cs typeface="Times New Roman" pitchFamily="18" charset="0"/>
            </a:endParaRPr>
          </a:p>
          <a:p>
            <a:pPr algn="ctr"/>
            <a:endParaRPr lang="ru-RU" sz="2400" b="1">
              <a:solidFill>
                <a:srgbClr val="7030A0"/>
              </a:solidFill>
              <a:latin typeface="Times New Roman" pitchFamily="18" charset="0"/>
              <a:cs typeface="Times New Roman" pitchFamily="18" charset="0"/>
            </a:endParaRPr>
          </a:p>
          <a:p>
            <a:endParaRPr lang="ru-RU" sz="2400">
              <a:solidFill>
                <a:srgbClr val="7030A0"/>
              </a:solidFill>
              <a:latin typeface="Times New Roman" pitchFamily="18" charset="0"/>
              <a:cs typeface="Times New Roman" pitchFamily="18" charset="0"/>
            </a:endParaRPr>
          </a:p>
          <a:p>
            <a:endParaRPr lang="ru-RU">
              <a:solidFill>
                <a:srgbClr val="0070C0"/>
              </a:solidFill>
              <a:latin typeface="Times New Roman" pitchFamily="18" charset="0"/>
              <a:cs typeface="Times New Roman" pitchFamily="18" charset="0"/>
            </a:endParaRPr>
          </a:p>
          <a:p>
            <a:endParaRPr lang="ru-RU">
              <a:solidFill>
                <a:srgbClr val="0070C0"/>
              </a:solidFill>
              <a:latin typeface="Times New Roman" pitchFamily="18" charset="0"/>
              <a:cs typeface="Times New Roman" pitchFamily="18" charset="0"/>
            </a:endParaRPr>
          </a:p>
          <a:p>
            <a:endParaRPr lang="ru-RU">
              <a:solidFill>
                <a:srgbClr val="0070C0"/>
              </a:solidFill>
              <a:latin typeface="Times New Roman" pitchFamily="18" charset="0"/>
              <a:cs typeface="Times New Roman" pitchFamily="18" charset="0"/>
            </a:endParaRPr>
          </a:p>
          <a:p>
            <a:endParaRPr lang="ru-RU">
              <a:solidFill>
                <a:srgbClr val="0070C0"/>
              </a:solidFill>
              <a:latin typeface="Times New Roman" pitchFamily="18" charset="0"/>
              <a:cs typeface="Times New Roman" pitchFamily="18" charset="0"/>
            </a:endParaRPr>
          </a:p>
        </p:txBody>
      </p:sp>
      <p:pic>
        <p:nvPicPr>
          <p:cNvPr id="29702" name="Рисунок 6" descr="I:\Масленица\группа\IMG_2428.JPG"/>
          <p:cNvPicPr>
            <a:picLocks noChangeAspect="1" noChangeArrowheads="1"/>
          </p:cNvPicPr>
          <p:nvPr/>
        </p:nvPicPr>
        <p:blipFill>
          <a:blip r:embed="rId4"/>
          <a:srcRect/>
          <a:stretch>
            <a:fillRect/>
          </a:stretch>
        </p:blipFill>
        <p:spPr bwMode="auto">
          <a:xfrm>
            <a:off x="2286000" y="2636912"/>
            <a:ext cx="5094312" cy="3286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Заголовок 1"/>
          <p:cNvSpPr>
            <a:spLocks noGrp="1"/>
          </p:cNvSpPr>
          <p:nvPr>
            <p:ph type="title"/>
          </p:nvPr>
        </p:nvSpPr>
        <p:spPr/>
        <p:txBody>
          <a:bodyPr/>
          <a:lstStyle/>
          <a:p>
            <a:endParaRPr lang="ru-RU" smtClean="0"/>
          </a:p>
        </p:txBody>
      </p:sp>
      <p:pic>
        <p:nvPicPr>
          <p:cNvPr id="30722" name="Picture 2" descr="http://player.myshared.ru/404554/data/images/img7.jpg"/>
          <p:cNvPicPr>
            <a:picLocks noChangeAspect="1" noChangeArrowheads="1"/>
          </p:cNvPicPr>
          <p:nvPr/>
        </p:nvPicPr>
        <p:blipFill>
          <a:blip r:embed="rId2"/>
          <a:srcRect/>
          <a:stretch>
            <a:fillRect/>
          </a:stretch>
        </p:blipFill>
        <p:spPr bwMode="auto">
          <a:xfrm>
            <a:off x="35496" y="12923"/>
            <a:ext cx="9144000" cy="6858000"/>
          </a:xfrm>
          <a:prstGeom prst="rect">
            <a:avLst/>
          </a:prstGeom>
          <a:noFill/>
          <a:ln w="9525">
            <a:noFill/>
            <a:miter lim="800000"/>
            <a:headEnd/>
            <a:tailEnd/>
          </a:ln>
        </p:spPr>
      </p:pic>
      <p:pic>
        <p:nvPicPr>
          <p:cNvPr id="30723" name="Picture 2" descr="http://i040.radikal.ru/1103/88/0d98d3c2f09a.png"/>
          <p:cNvPicPr>
            <a:picLocks noChangeAspect="1" noChangeArrowheads="1"/>
          </p:cNvPicPr>
          <p:nvPr/>
        </p:nvPicPr>
        <p:blipFill>
          <a:blip r:embed="rId3"/>
          <a:srcRect/>
          <a:stretch>
            <a:fillRect/>
          </a:stretch>
        </p:blipFill>
        <p:spPr bwMode="auto">
          <a:xfrm>
            <a:off x="357188" y="285750"/>
            <a:ext cx="2143125" cy="1714500"/>
          </a:xfrm>
          <a:prstGeom prst="rect">
            <a:avLst/>
          </a:prstGeom>
          <a:noFill/>
          <a:ln w="9525">
            <a:noFill/>
            <a:miter lim="800000"/>
            <a:headEnd/>
            <a:tailEnd/>
          </a:ln>
        </p:spPr>
      </p:pic>
      <p:sp>
        <p:nvSpPr>
          <p:cNvPr id="30724" name="Прямоугольник 4"/>
          <p:cNvSpPr>
            <a:spLocks noChangeArrowheads="1"/>
          </p:cNvSpPr>
          <p:nvPr/>
        </p:nvSpPr>
        <p:spPr bwMode="auto">
          <a:xfrm>
            <a:off x="2286000" y="500063"/>
            <a:ext cx="6000750" cy="2744787"/>
          </a:xfrm>
          <a:prstGeom prst="rect">
            <a:avLst/>
          </a:prstGeom>
          <a:noFill/>
          <a:ln w="9525">
            <a:noFill/>
            <a:miter lim="800000"/>
            <a:headEnd/>
            <a:tailEnd/>
          </a:ln>
        </p:spPr>
        <p:txBody>
          <a:bodyPr>
            <a:spAutoFit/>
          </a:bodyPr>
          <a:lstStyle/>
          <a:p>
            <a:pPr algn="ctr"/>
            <a:r>
              <a:rPr lang="ru-RU" b="1">
                <a:solidFill>
                  <a:srgbClr val="7030A0"/>
                </a:solidFill>
                <a:latin typeface="Times New Roman" pitchFamily="18" charset="0"/>
                <a:cs typeface="Times New Roman" pitchFamily="18" charset="0"/>
              </a:rPr>
              <a:t>  </a:t>
            </a:r>
            <a:r>
              <a:rPr lang="ru-RU" sz="2400" b="1">
                <a:solidFill>
                  <a:srgbClr val="7030A0"/>
                </a:solidFill>
                <a:latin typeface="Times New Roman" pitchFamily="18" charset="0"/>
                <a:cs typeface="Times New Roman" pitchFamily="18" charset="0"/>
              </a:rPr>
              <a:t>Проводы Масленицы</a:t>
            </a:r>
            <a:endParaRPr lang="ru-RU" sz="2400">
              <a:solidFill>
                <a:srgbClr val="7030A0"/>
              </a:solidFill>
              <a:latin typeface="Times New Roman" pitchFamily="18" charset="0"/>
              <a:cs typeface="Times New Roman" pitchFamily="18" charset="0"/>
            </a:endParaRPr>
          </a:p>
          <a:p>
            <a:endParaRPr lang="ru-RU" sz="2400">
              <a:solidFill>
                <a:srgbClr val="7030A0"/>
              </a:solidFill>
              <a:latin typeface="Times New Roman" pitchFamily="18" charset="0"/>
              <a:cs typeface="Times New Roman" pitchFamily="18" charset="0"/>
            </a:endParaRPr>
          </a:p>
          <a:p>
            <a:pPr algn="just">
              <a:buFont typeface="Wingdings" pitchFamily="2" charset="2"/>
              <a:buChar char="§"/>
            </a:pPr>
            <a:endParaRPr lang="ru-RU">
              <a:solidFill>
                <a:srgbClr val="7030A0"/>
              </a:solidFill>
              <a:latin typeface="Times New Roman" pitchFamily="18" charset="0"/>
              <a:cs typeface="Times New Roman" pitchFamily="18" charset="0"/>
            </a:endParaRPr>
          </a:p>
          <a:p>
            <a:pPr algn="just"/>
            <a:endParaRPr lang="ru-RU" b="1">
              <a:solidFill>
                <a:srgbClr val="7030A0"/>
              </a:solidFill>
              <a:latin typeface="Times New Roman" pitchFamily="18" charset="0"/>
              <a:cs typeface="Times New Roman" pitchFamily="18" charset="0"/>
            </a:endParaRPr>
          </a:p>
          <a:p>
            <a:endParaRPr lang="ru-RU">
              <a:solidFill>
                <a:srgbClr val="7030A0"/>
              </a:solidFill>
              <a:latin typeface="Times New Roman" pitchFamily="18" charset="0"/>
              <a:cs typeface="Times New Roman" pitchFamily="18" charset="0"/>
            </a:endParaRPr>
          </a:p>
          <a:p>
            <a:endParaRPr lang="ru-RU">
              <a:solidFill>
                <a:srgbClr val="0070C0"/>
              </a:solidFill>
              <a:latin typeface="Times New Roman" pitchFamily="18" charset="0"/>
              <a:cs typeface="Times New Roman" pitchFamily="18" charset="0"/>
            </a:endParaRPr>
          </a:p>
          <a:p>
            <a:endParaRPr lang="ru-RU">
              <a:solidFill>
                <a:srgbClr val="0070C0"/>
              </a:solidFill>
              <a:latin typeface="Times New Roman" pitchFamily="18" charset="0"/>
              <a:cs typeface="Times New Roman" pitchFamily="18" charset="0"/>
            </a:endParaRPr>
          </a:p>
          <a:p>
            <a:endParaRPr lang="ru-RU">
              <a:solidFill>
                <a:srgbClr val="0070C0"/>
              </a:solidFill>
              <a:latin typeface="Times New Roman" pitchFamily="18" charset="0"/>
              <a:cs typeface="Times New Roman" pitchFamily="18" charset="0"/>
            </a:endParaRPr>
          </a:p>
          <a:p>
            <a:endParaRPr lang="ru-RU">
              <a:solidFill>
                <a:srgbClr val="0070C0"/>
              </a:solidFill>
              <a:latin typeface="Times New Roman" pitchFamily="18" charset="0"/>
              <a:cs typeface="Times New Roman" pitchFamily="18" charset="0"/>
            </a:endParaRPr>
          </a:p>
        </p:txBody>
      </p:sp>
      <p:pic>
        <p:nvPicPr>
          <p:cNvPr id="30726" name="Рисунок 6" descr="I:\Масленица\проводы масленицы\IMG_2420.JPG"/>
          <p:cNvPicPr>
            <a:picLocks noChangeAspect="1" noChangeArrowheads="1"/>
          </p:cNvPicPr>
          <p:nvPr/>
        </p:nvPicPr>
        <p:blipFill>
          <a:blip r:embed="rId4"/>
          <a:srcRect/>
          <a:stretch>
            <a:fillRect/>
          </a:stretch>
        </p:blipFill>
        <p:spPr bwMode="auto">
          <a:xfrm>
            <a:off x="2627784" y="1484784"/>
            <a:ext cx="4996036" cy="470723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Заголовок 1"/>
          <p:cNvSpPr>
            <a:spLocks noGrp="1"/>
          </p:cNvSpPr>
          <p:nvPr>
            <p:ph type="title"/>
          </p:nvPr>
        </p:nvSpPr>
        <p:spPr/>
        <p:txBody>
          <a:bodyPr/>
          <a:lstStyle/>
          <a:p>
            <a:endParaRPr lang="ru-RU" smtClean="0"/>
          </a:p>
        </p:txBody>
      </p:sp>
      <p:pic>
        <p:nvPicPr>
          <p:cNvPr id="31746" name="Picture 2" descr="http://player.myshared.ru/404554/data/images/img7.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pic>
        <p:nvPicPr>
          <p:cNvPr id="31747" name="Picture 2" descr="http://i040.radikal.ru/1103/88/0d98d3c2f09a.png"/>
          <p:cNvPicPr>
            <a:picLocks noChangeAspect="1" noChangeArrowheads="1"/>
          </p:cNvPicPr>
          <p:nvPr/>
        </p:nvPicPr>
        <p:blipFill>
          <a:blip r:embed="rId3"/>
          <a:srcRect/>
          <a:stretch>
            <a:fillRect/>
          </a:stretch>
        </p:blipFill>
        <p:spPr bwMode="auto">
          <a:xfrm>
            <a:off x="357188" y="285750"/>
            <a:ext cx="2143125" cy="1714500"/>
          </a:xfrm>
          <a:prstGeom prst="rect">
            <a:avLst/>
          </a:prstGeom>
          <a:noFill/>
          <a:ln w="9525">
            <a:noFill/>
            <a:miter lim="800000"/>
            <a:headEnd/>
            <a:tailEnd/>
          </a:ln>
        </p:spPr>
      </p:pic>
      <p:sp>
        <p:nvSpPr>
          <p:cNvPr id="31748" name="Прямоугольник 4"/>
          <p:cNvSpPr>
            <a:spLocks noChangeArrowheads="1"/>
          </p:cNvSpPr>
          <p:nvPr/>
        </p:nvSpPr>
        <p:spPr bwMode="auto">
          <a:xfrm>
            <a:off x="2286000" y="500063"/>
            <a:ext cx="6000750" cy="3565525"/>
          </a:xfrm>
          <a:prstGeom prst="rect">
            <a:avLst/>
          </a:prstGeom>
          <a:noFill/>
          <a:ln w="9525">
            <a:noFill/>
            <a:miter lim="800000"/>
            <a:headEnd/>
            <a:tailEnd/>
          </a:ln>
        </p:spPr>
        <p:txBody>
          <a:bodyPr>
            <a:spAutoFit/>
          </a:bodyPr>
          <a:lstStyle/>
          <a:p>
            <a:pPr algn="ctr"/>
            <a:r>
              <a:rPr lang="ru-RU" sz="2400" b="1">
                <a:solidFill>
                  <a:srgbClr val="7030A0"/>
                </a:solidFill>
                <a:latin typeface="Times New Roman" pitchFamily="18" charset="0"/>
                <a:cs typeface="Times New Roman" pitchFamily="18" charset="0"/>
              </a:rPr>
              <a:t>Совместное чаепитие</a:t>
            </a:r>
            <a:r>
              <a:rPr lang="ru-RU" sz="2400">
                <a:solidFill>
                  <a:srgbClr val="7030A0"/>
                </a:solidFill>
                <a:latin typeface="Times New Roman" pitchFamily="18" charset="0"/>
                <a:cs typeface="Times New Roman" pitchFamily="18" charset="0"/>
              </a:rPr>
              <a:t> </a:t>
            </a:r>
            <a:r>
              <a:rPr lang="ru-RU" sz="2400" b="1">
                <a:solidFill>
                  <a:srgbClr val="7030A0"/>
                </a:solidFill>
                <a:latin typeface="Times New Roman" pitchFamily="18" charset="0"/>
                <a:cs typeface="Times New Roman" pitchFamily="18" charset="0"/>
              </a:rPr>
              <a:t>с родителями  «За самоваром не скучаем – блины-оладьи уплетаем!»</a:t>
            </a:r>
            <a:endParaRPr lang="ru-RU" sz="2400">
              <a:solidFill>
                <a:srgbClr val="7030A0"/>
              </a:solidFill>
              <a:latin typeface="Times New Roman" pitchFamily="18" charset="0"/>
              <a:cs typeface="Times New Roman" pitchFamily="18" charset="0"/>
            </a:endParaRPr>
          </a:p>
          <a:p>
            <a:pPr algn="ctr"/>
            <a:r>
              <a:rPr lang="ru-RU" sz="2400" b="1">
                <a:solidFill>
                  <a:srgbClr val="7030A0"/>
                </a:solidFill>
                <a:latin typeface="Times New Roman" pitchFamily="18" charset="0"/>
                <a:cs typeface="Times New Roman" pitchFamily="18" charset="0"/>
              </a:rPr>
              <a:t> </a:t>
            </a:r>
            <a:endParaRPr lang="ru-RU" sz="2400">
              <a:solidFill>
                <a:srgbClr val="7030A0"/>
              </a:solidFill>
              <a:latin typeface="Times New Roman" pitchFamily="18" charset="0"/>
              <a:cs typeface="Times New Roman" pitchFamily="18" charset="0"/>
            </a:endParaRPr>
          </a:p>
          <a:p>
            <a:pPr algn="just">
              <a:buFont typeface="Wingdings" pitchFamily="2" charset="2"/>
              <a:buChar char="§"/>
            </a:pPr>
            <a:endParaRPr lang="ru-RU" sz="2400">
              <a:solidFill>
                <a:srgbClr val="7030A0"/>
              </a:solidFill>
              <a:latin typeface="Times New Roman" pitchFamily="18" charset="0"/>
              <a:cs typeface="Times New Roman" pitchFamily="18" charset="0"/>
            </a:endParaRPr>
          </a:p>
          <a:p>
            <a:pPr algn="just"/>
            <a:endParaRPr lang="ru-RU" b="1">
              <a:solidFill>
                <a:srgbClr val="7030A0"/>
              </a:solidFill>
              <a:latin typeface="Times New Roman" pitchFamily="18" charset="0"/>
              <a:cs typeface="Times New Roman" pitchFamily="18" charset="0"/>
            </a:endParaRPr>
          </a:p>
          <a:p>
            <a:endParaRPr lang="ru-RU">
              <a:solidFill>
                <a:srgbClr val="7030A0"/>
              </a:solidFill>
              <a:latin typeface="Times New Roman" pitchFamily="18" charset="0"/>
              <a:cs typeface="Times New Roman" pitchFamily="18" charset="0"/>
            </a:endParaRPr>
          </a:p>
          <a:p>
            <a:endParaRPr lang="ru-RU">
              <a:solidFill>
                <a:srgbClr val="0070C0"/>
              </a:solidFill>
              <a:latin typeface="Times New Roman" pitchFamily="18" charset="0"/>
              <a:cs typeface="Times New Roman" pitchFamily="18" charset="0"/>
            </a:endParaRPr>
          </a:p>
          <a:p>
            <a:endParaRPr lang="ru-RU">
              <a:solidFill>
                <a:srgbClr val="0070C0"/>
              </a:solidFill>
              <a:latin typeface="Times New Roman" pitchFamily="18" charset="0"/>
              <a:cs typeface="Times New Roman" pitchFamily="18" charset="0"/>
            </a:endParaRPr>
          </a:p>
          <a:p>
            <a:endParaRPr lang="ru-RU">
              <a:solidFill>
                <a:srgbClr val="0070C0"/>
              </a:solidFill>
              <a:latin typeface="Times New Roman" pitchFamily="18" charset="0"/>
              <a:cs typeface="Times New Roman" pitchFamily="18" charset="0"/>
            </a:endParaRPr>
          </a:p>
          <a:p>
            <a:endParaRPr lang="ru-RU">
              <a:solidFill>
                <a:srgbClr val="0070C0"/>
              </a:solidFill>
              <a:latin typeface="Times New Roman" pitchFamily="18" charset="0"/>
              <a:cs typeface="Times New Roman" pitchFamily="18" charset="0"/>
            </a:endParaRPr>
          </a:p>
        </p:txBody>
      </p:sp>
      <p:pic>
        <p:nvPicPr>
          <p:cNvPr id="31749" name="Рисунок 5" descr="D:\DCIM\100SSCAM\SL381271.JPG"/>
          <p:cNvPicPr>
            <a:picLocks noChangeAspect="1" noChangeArrowheads="1"/>
          </p:cNvPicPr>
          <p:nvPr/>
        </p:nvPicPr>
        <p:blipFill>
          <a:blip r:embed="rId4"/>
          <a:srcRect/>
          <a:stretch>
            <a:fillRect/>
          </a:stretch>
        </p:blipFill>
        <p:spPr bwMode="auto">
          <a:xfrm>
            <a:off x="785813" y="2071688"/>
            <a:ext cx="3630612" cy="3429000"/>
          </a:xfrm>
          <a:prstGeom prst="rect">
            <a:avLst/>
          </a:prstGeom>
          <a:noFill/>
          <a:ln w="9525">
            <a:noFill/>
            <a:miter lim="800000"/>
            <a:headEnd/>
            <a:tailEnd/>
          </a:ln>
        </p:spPr>
      </p:pic>
      <p:pic>
        <p:nvPicPr>
          <p:cNvPr id="31750" name="Рисунок 6" descr="D:\DCIM\100SSCAM\SL381273.JPG"/>
          <p:cNvPicPr>
            <a:picLocks noChangeAspect="1" noChangeArrowheads="1"/>
          </p:cNvPicPr>
          <p:nvPr/>
        </p:nvPicPr>
        <p:blipFill>
          <a:blip r:embed="rId5"/>
          <a:srcRect/>
          <a:stretch>
            <a:fillRect/>
          </a:stretch>
        </p:blipFill>
        <p:spPr bwMode="auto">
          <a:xfrm>
            <a:off x="4643438" y="2071688"/>
            <a:ext cx="3786187" cy="3429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Заголовок 1"/>
          <p:cNvSpPr>
            <a:spLocks noGrp="1"/>
          </p:cNvSpPr>
          <p:nvPr>
            <p:ph type="title"/>
          </p:nvPr>
        </p:nvSpPr>
        <p:spPr/>
        <p:txBody>
          <a:bodyPr/>
          <a:lstStyle/>
          <a:p>
            <a:endParaRPr lang="ru-RU" smtClean="0"/>
          </a:p>
        </p:txBody>
      </p:sp>
      <p:pic>
        <p:nvPicPr>
          <p:cNvPr id="32770" name="Picture 2" descr="http://player.myshared.ru/404554/data/images/img7.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pic>
        <p:nvPicPr>
          <p:cNvPr id="32771" name="Picture 2" descr="http://i040.radikal.ru/1103/88/0d98d3c2f09a.png"/>
          <p:cNvPicPr>
            <a:picLocks noChangeAspect="1" noChangeArrowheads="1"/>
          </p:cNvPicPr>
          <p:nvPr/>
        </p:nvPicPr>
        <p:blipFill>
          <a:blip r:embed="rId3"/>
          <a:srcRect/>
          <a:stretch>
            <a:fillRect/>
          </a:stretch>
        </p:blipFill>
        <p:spPr bwMode="auto">
          <a:xfrm>
            <a:off x="357188" y="285750"/>
            <a:ext cx="2143125" cy="1714500"/>
          </a:xfrm>
          <a:prstGeom prst="rect">
            <a:avLst/>
          </a:prstGeom>
          <a:noFill/>
          <a:ln w="9525">
            <a:noFill/>
            <a:miter lim="800000"/>
            <a:headEnd/>
            <a:tailEnd/>
          </a:ln>
        </p:spPr>
      </p:pic>
      <p:sp>
        <p:nvSpPr>
          <p:cNvPr id="32772" name="Прямоугольник 4"/>
          <p:cNvSpPr>
            <a:spLocks noChangeArrowheads="1"/>
          </p:cNvSpPr>
          <p:nvPr/>
        </p:nvSpPr>
        <p:spPr bwMode="auto">
          <a:xfrm>
            <a:off x="2286000" y="500063"/>
            <a:ext cx="6000750" cy="2646362"/>
          </a:xfrm>
          <a:prstGeom prst="rect">
            <a:avLst/>
          </a:prstGeom>
          <a:noFill/>
          <a:ln w="9525">
            <a:noFill/>
            <a:miter lim="800000"/>
            <a:headEnd/>
            <a:tailEnd/>
          </a:ln>
        </p:spPr>
        <p:txBody>
          <a:bodyPr>
            <a:spAutoFit/>
          </a:bodyPr>
          <a:lstStyle/>
          <a:p>
            <a:endParaRPr lang="ru-RU" sz="2000">
              <a:solidFill>
                <a:srgbClr val="7030A0"/>
              </a:solidFill>
              <a:latin typeface="Times New Roman" pitchFamily="18" charset="0"/>
              <a:cs typeface="Times New Roman" pitchFamily="18" charset="0"/>
            </a:endParaRPr>
          </a:p>
          <a:p>
            <a:endParaRPr lang="ru-RU" sz="2000">
              <a:solidFill>
                <a:srgbClr val="7030A0"/>
              </a:solidFill>
              <a:latin typeface="Times New Roman" pitchFamily="18" charset="0"/>
              <a:cs typeface="Times New Roman" pitchFamily="18" charset="0"/>
            </a:endParaRPr>
          </a:p>
          <a:p>
            <a:pPr algn="just">
              <a:buFont typeface="Wingdings" pitchFamily="2" charset="2"/>
              <a:buChar char="§"/>
            </a:pPr>
            <a:endParaRPr lang="ru-RU">
              <a:solidFill>
                <a:srgbClr val="7030A0"/>
              </a:solidFill>
              <a:latin typeface="Times New Roman" pitchFamily="18" charset="0"/>
              <a:cs typeface="Times New Roman" pitchFamily="18" charset="0"/>
            </a:endParaRPr>
          </a:p>
          <a:p>
            <a:pPr algn="just"/>
            <a:endParaRPr lang="ru-RU" b="1">
              <a:solidFill>
                <a:srgbClr val="7030A0"/>
              </a:solidFill>
              <a:latin typeface="Times New Roman" pitchFamily="18" charset="0"/>
              <a:cs typeface="Times New Roman" pitchFamily="18" charset="0"/>
            </a:endParaRPr>
          </a:p>
          <a:p>
            <a:endParaRPr lang="ru-RU">
              <a:solidFill>
                <a:srgbClr val="7030A0"/>
              </a:solidFill>
              <a:latin typeface="Times New Roman" pitchFamily="18" charset="0"/>
              <a:cs typeface="Times New Roman" pitchFamily="18" charset="0"/>
            </a:endParaRPr>
          </a:p>
          <a:p>
            <a:endParaRPr lang="ru-RU">
              <a:solidFill>
                <a:srgbClr val="0070C0"/>
              </a:solidFill>
              <a:latin typeface="Times New Roman" pitchFamily="18" charset="0"/>
              <a:cs typeface="Times New Roman" pitchFamily="18" charset="0"/>
            </a:endParaRPr>
          </a:p>
          <a:p>
            <a:endParaRPr lang="ru-RU">
              <a:solidFill>
                <a:srgbClr val="0070C0"/>
              </a:solidFill>
              <a:latin typeface="Times New Roman" pitchFamily="18" charset="0"/>
              <a:cs typeface="Times New Roman" pitchFamily="18" charset="0"/>
            </a:endParaRPr>
          </a:p>
          <a:p>
            <a:endParaRPr lang="ru-RU">
              <a:solidFill>
                <a:srgbClr val="0070C0"/>
              </a:solidFill>
              <a:latin typeface="Times New Roman" pitchFamily="18" charset="0"/>
              <a:cs typeface="Times New Roman" pitchFamily="18" charset="0"/>
            </a:endParaRPr>
          </a:p>
          <a:p>
            <a:endParaRPr lang="ru-RU">
              <a:solidFill>
                <a:srgbClr val="0070C0"/>
              </a:solidFill>
              <a:latin typeface="Times New Roman" pitchFamily="18" charset="0"/>
              <a:cs typeface="Times New Roman" pitchFamily="18" charset="0"/>
            </a:endParaRPr>
          </a:p>
        </p:txBody>
      </p:sp>
      <p:sp>
        <p:nvSpPr>
          <p:cNvPr id="32773" name="Прямоугольник 5"/>
          <p:cNvSpPr>
            <a:spLocks noChangeArrowheads="1"/>
          </p:cNvSpPr>
          <p:nvPr/>
        </p:nvSpPr>
        <p:spPr bwMode="auto">
          <a:xfrm>
            <a:off x="2357438" y="1357313"/>
            <a:ext cx="4500562" cy="369887"/>
          </a:xfrm>
          <a:prstGeom prst="rect">
            <a:avLst/>
          </a:prstGeom>
          <a:noFill/>
          <a:ln w="9525">
            <a:noFill/>
            <a:miter lim="800000"/>
            <a:headEnd/>
            <a:tailEnd/>
          </a:ln>
        </p:spPr>
        <p:txBody>
          <a:bodyPr>
            <a:spAutoFit/>
          </a:bodyPr>
          <a:lstStyle/>
          <a:p>
            <a:r>
              <a:rPr lang="ru-RU">
                <a:solidFill>
                  <a:srgbClr val="7030A0"/>
                </a:solidFill>
                <a:latin typeface="Times New Roman" pitchFamily="18" charset="0"/>
                <a:cs typeface="Times New Roman" pitchFamily="18" charset="0"/>
              </a:rPr>
              <a:t> </a:t>
            </a:r>
          </a:p>
        </p:txBody>
      </p:sp>
      <p:sp>
        <p:nvSpPr>
          <p:cNvPr id="32774" name="Прямоугольник 6"/>
          <p:cNvSpPr>
            <a:spLocks noChangeArrowheads="1"/>
          </p:cNvSpPr>
          <p:nvPr/>
        </p:nvSpPr>
        <p:spPr bwMode="auto">
          <a:xfrm>
            <a:off x="2357438" y="549275"/>
            <a:ext cx="4500562" cy="1938992"/>
          </a:xfrm>
          <a:prstGeom prst="rect">
            <a:avLst/>
          </a:prstGeom>
          <a:noFill/>
          <a:ln w="9525">
            <a:noFill/>
            <a:miter lim="800000"/>
            <a:headEnd/>
            <a:tailEnd/>
          </a:ln>
        </p:spPr>
        <p:txBody>
          <a:bodyPr>
            <a:spAutoFit/>
          </a:bodyPr>
          <a:lstStyle/>
          <a:p>
            <a:r>
              <a:rPr lang="ru-RU" sz="2400" b="1" dirty="0">
                <a:latin typeface="Times New Roman" pitchFamily="18" charset="0"/>
                <a:cs typeface="Times New Roman" pitchFamily="18" charset="0"/>
              </a:rPr>
              <a:t>3 этап – Заключительный</a:t>
            </a:r>
            <a:r>
              <a:rPr lang="ru-RU" sz="2400" dirty="0">
                <a:latin typeface="Times New Roman" pitchFamily="18" charset="0"/>
                <a:cs typeface="Times New Roman" pitchFamily="18" charset="0"/>
              </a:rPr>
              <a:t> (февраль </a:t>
            </a:r>
            <a:r>
              <a:rPr lang="ru-RU" sz="2400" dirty="0" smtClean="0">
                <a:latin typeface="Times New Roman" pitchFamily="18" charset="0"/>
                <a:cs typeface="Times New Roman" pitchFamily="18" charset="0"/>
              </a:rPr>
              <a:t>2022 </a:t>
            </a:r>
            <a:r>
              <a:rPr lang="ru-RU" sz="2400" dirty="0">
                <a:latin typeface="Times New Roman" pitchFamily="18" charset="0"/>
                <a:cs typeface="Times New Roman" pitchFamily="18" charset="0"/>
              </a:rPr>
              <a:t>год)</a:t>
            </a:r>
          </a:p>
          <a:p>
            <a:pPr algn="ctr"/>
            <a:r>
              <a:rPr lang="ru-RU" sz="2400" dirty="0">
                <a:latin typeface="Times New Roman" pitchFamily="18" charset="0"/>
                <a:cs typeface="Times New Roman" pitchFamily="18" charset="0"/>
              </a:rPr>
              <a:t> </a:t>
            </a:r>
            <a:r>
              <a:rPr lang="ru-RU" sz="2400" dirty="0">
                <a:solidFill>
                  <a:srgbClr val="7030A0"/>
                </a:solidFill>
                <a:latin typeface="Times New Roman" pitchFamily="18" charset="0"/>
                <a:cs typeface="Times New Roman" pitchFamily="18" charset="0"/>
              </a:rPr>
              <a:t> </a:t>
            </a:r>
            <a:r>
              <a:rPr lang="ru-RU" sz="2400" b="1" dirty="0">
                <a:solidFill>
                  <a:srgbClr val="7030A0"/>
                </a:solidFill>
                <a:latin typeface="Times New Roman" pitchFamily="18" charset="0"/>
                <a:cs typeface="Times New Roman" pitchFamily="18" charset="0"/>
              </a:rPr>
              <a:t>Проведения развлечения «Как Блин и Оладушка Солнышко будили»</a:t>
            </a:r>
          </a:p>
        </p:txBody>
      </p:sp>
      <p:pic>
        <p:nvPicPr>
          <p:cNvPr id="1026" name="Picture 2" descr="C:\Users\пс\Pictures\Screenshot_20220317_20305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00313" y="2488267"/>
            <a:ext cx="4015903" cy="346424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Заголовок 1"/>
          <p:cNvSpPr>
            <a:spLocks noGrp="1"/>
          </p:cNvSpPr>
          <p:nvPr>
            <p:ph type="title"/>
          </p:nvPr>
        </p:nvSpPr>
        <p:spPr/>
        <p:txBody>
          <a:bodyPr/>
          <a:lstStyle/>
          <a:p>
            <a:endParaRPr lang="ru-RU" smtClean="0"/>
          </a:p>
        </p:txBody>
      </p:sp>
      <p:pic>
        <p:nvPicPr>
          <p:cNvPr id="33794" name="Picture 2" descr="http://player.myshared.ru/404554/data/images/img7.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pic>
        <p:nvPicPr>
          <p:cNvPr id="33795" name="Picture 2" descr="http://i040.radikal.ru/1103/88/0d98d3c2f09a.png"/>
          <p:cNvPicPr>
            <a:picLocks noChangeAspect="1" noChangeArrowheads="1"/>
          </p:cNvPicPr>
          <p:nvPr/>
        </p:nvPicPr>
        <p:blipFill>
          <a:blip r:embed="rId3"/>
          <a:srcRect/>
          <a:stretch>
            <a:fillRect/>
          </a:stretch>
        </p:blipFill>
        <p:spPr bwMode="auto">
          <a:xfrm>
            <a:off x="468313" y="333375"/>
            <a:ext cx="2143125" cy="1714500"/>
          </a:xfrm>
          <a:prstGeom prst="rect">
            <a:avLst/>
          </a:prstGeom>
          <a:noFill/>
          <a:ln w="9525">
            <a:noFill/>
            <a:miter lim="800000"/>
            <a:headEnd/>
            <a:tailEnd/>
          </a:ln>
        </p:spPr>
      </p:pic>
      <p:sp>
        <p:nvSpPr>
          <p:cNvPr id="33796" name="Прямоугольник 4"/>
          <p:cNvSpPr>
            <a:spLocks noChangeArrowheads="1"/>
          </p:cNvSpPr>
          <p:nvPr/>
        </p:nvSpPr>
        <p:spPr bwMode="auto">
          <a:xfrm>
            <a:off x="2286000" y="500063"/>
            <a:ext cx="5572125" cy="6556375"/>
          </a:xfrm>
          <a:prstGeom prst="rect">
            <a:avLst/>
          </a:prstGeom>
          <a:noFill/>
          <a:ln w="9525">
            <a:noFill/>
            <a:miter lim="800000"/>
            <a:headEnd/>
            <a:tailEnd/>
          </a:ln>
        </p:spPr>
        <p:txBody>
          <a:bodyPr>
            <a:spAutoFit/>
          </a:bodyPr>
          <a:lstStyle/>
          <a:p>
            <a:endParaRPr lang="ru-RU">
              <a:solidFill>
                <a:srgbClr val="7030A0"/>
              </a:solidFill>
              <a:latin typeface="Times New Roman" pitchFamily="18" charset="0"/>
              <a:cs typeface="Times New Roman" pitchFamily="18" charset="0"/>
            </a:endParaRPr>
          </a:p>
          <a:p>
            <a:pPr algn="ctr">
              <a:buFont typeface="Wingdings" pitchFamily="2" charset="2"/>
              <a:buChar char="§"/>
            </a:pPr>
            <a:r>
              <a:rPr lang="ru-RU" sz="2400" b="1">
                <a:solidFill>
                  <a:srgbClr val="7030A0"/>
                </a:solidFill>
                <a:latin typeface="Times New Roman" pitchFamily="18" charset="0"/>
                <a:cs typeface="Times New Roman" pitchFamily="18" charset="0"/>
              </a:rPr>
              <a:t> Организация выставки для поделок родителей «Солнышко весеннее, мы тебя встречаем!»</a:t>
            </a:r>
            <a:endParaRPr lang="en-US" sz="2400" b="1">
              <a:solidFill>
                <a:srgbClr val="7030A0"/>
              </a:solidFill>
              <a:latin typeface="Times New Roman" pitchFamily="18" charset="0"/>
              <a:cs typeface="Times New Roman" pitchFamily="18" charset="0"/>
            </a:endParaRPr>
          </a:p>
          <a:p>
            <a:pPr>
              <a:buFont typeface="Wingdings" pitchFamily="2" charset="2"/>
              <a:buChar char="§"/>
            </a:pPr>
            <a:endParaRPr lang="ru-RU" sz="2400" b="1">
              <a:solidFill>
                <a:srgbClr val="7030A0"/>
              </a:solidFill>
              <a:latin typeface="Times New Roman" pitchFamily="18" charset="0"/>
              <a:cs typeface="Times New Roman" pitchFamily="18" charset="0"/>
            </a:endParaRPr>
          </a:p>
          <a:p>
            <a:r>
              <a:rPr lang="ru-RU">
                <a:solidFill>
                  <a:srgbClr val="7030A0"/>
                </a:solidFill>
                <a:latin typeface="Times New Roman" pitchFamily="18" charset="0"/>
                <a:cs typeface="Times New Roman" pitchFamily="18" charset="0"/>
              </a:rPr>
              <a:t> </a:t>
            </a:r>
            <a:endParaRPr lang="en-US">
              <a:solidFill>
                <a:srgbClr val="7030A0"/>
              </a:solidFill>
              <a:latin typeface="Times New Roman" pitchFamily="18" charset="0"/>
              <a:cs typeface="Times New Roman" pitchFamily="18" charset="0"/>
            </a:endParaRPr>
          </a:p>
          <a:p>
            <a:endParaRPr lang="en-US">
              <a:solidFill>
                <a:srgbClr val="7030A0"/>
              </a:solidFill>
              <a:latin typeface="Times New Roman" pitchFamily="18" charset="0"/>
              <a:cs typeface="Times New Roman" pitchFamily="18" charset="0"/>
            </a:endParaRPr>
          </a:p>
          <a:p>
            <a:endParaRPr lang="en-US">
              <a:solidFill>
                <a:srgbClr val="7030A0"/>
              </a:solidFill>
              <a:latin typeface="Times New Roman" pitchFamily="18" charset="0"/>
              <a:cs typeface="Times New Roman" pitchFamily="18" charset="0"/>
            </a:endParaRPr>
          </a:p>
          <a:p>
            <a:endParaRPr lang="ru-RU">
              <a:solidFill>
                <a:srgbClr val="7030A0"/>
              </a:solidFill>
              <a:latin typeface="Times New Roman" pitchFamily="18" charset="0"/>
              <a:cs typeface="Times New Roman" pitchFamily="18" charset="0"/>
            </a:endParaRPr>
          </a:p>
          <a:p>
            <a:pPr>
              <a:buFont typeface="Wingdings" pitchFamily="2" charset="2"/>
              <a:buChar char="§"/>
            </a:pPr>
            <a:endParaRPr lang="en-US">
              <a:solidFill>
                <a:srgbClr val="7030A0"/>
              </a:solidFill>
              <a:latin typeface="Times New Roman" pitchFamily="18" charset="0"/>
              <a:cs typeface="Times New Roman" pitchFamily="18" charset="0"/>
            </a:endParaRPr>
          </a:p>
          <a:p>
            <a:pPr>
              <a:buFont typeface="Wingdings" pitchFamily="2" charset="2"/>
              <a:buChar char="§"/>
            </a:pPr>
            <a:endParaRPr lang="en-US">
              <a:solidFill>
                <a:srgbClr val="7030A0"/>
              </a:solidFill>
              <a:latin typeface="Times New Roman" pitchFamily="18" charset="0"/>
              <a:cs typeface="Times New Roman" pitchFamily="18" charset="0"/>
            </a:endParaRPr>
          </a:p>
          <a:p>
            <a:pPr>
              <a:buFont typeface="Wingdings" pitchFamily="2" charset="2"/>
              <a:buChar char="§"/>
            </a:pPr>
            <a:endParaRPr lang="en-US">
              <a:solidFill>
                <a:srgbClr val="7030A0"/>
              </a:solidFill>
              <a:latin typeface="Times New Roman" pitchFamily="18" charset="0"/>
              <a:cs typeface="Times New Roman" pitchFamily="18" charset="0"/>
            </a:endParaRPr>
          </a:p>
          <a:p>
            <a:pPr>
              <a:buFont typeface="Wingdings" pitchFamily="2" charset="2"/>
              <a:buChar char="§"/>
            </a:pPr>
            <a:endParaRPr lang="en-US">
              <a:solidFill>
                <a:srgbClr val="7030A0"/>
              </a:solidFill>
              <a:latin typeface="Times New Roman" pitchFamily="18" charset="0"/>
              <a:cs typeface="Times New Roman" pitchFamily="18" charset="0"/>
            </a:endParaRPr>
          </a:p>
          <a:p>
            <a:pPr>
              <a:buFont typeface="Wingdings" pitchFamily="2" charset="2"/>
              <a:buChar char="§"/>
            </a:pPr>
            <a:endParaRPr lang="en-US">
              <a:solidFill>
                <a:srgbClr val="7030A0"/>
              </a:solidFill>
              <a:latin typeface="Times New Roman" pitchFamily="18" charset="0"/>
              <a:cs typeface="Times New Roman" pitchFamily="18" charset="0"/>
            </a:endParaRPr>
          </a:p>
          <a:p>
            <a:endParaRPr lang="ru-RU" sz="2000">
              <a:solidFill>
                <a:srgbClr val="7030A0"/>
              </a:solidFill>
              <a:latin typeface="Times New Roman" pitchFamily="18" charset="0"/>
              <a:cs typeface="Times New Roman" pitchFamily="18" charset="0"/>
            </a:endParaRPr>
          </a:p>
          <a:p>
            <a:r>
              <a:rPr lang="ru-RU" sz="2000" b="1">
                <a:solidFill>
                  <a:srgbClr val="7030A0"/>
                </a:solidFill>
                <a:latin typeface="Times New Roman" pitchFamily="18" charset="0"/>
                <a:cs typeface="Times New Roman" pitchFamily="18" charset="0"/>
              </a:rPr>
              <a:t> </a:t>
            </a:r>
            <a:endParaRPr lang="ru-RU">
              <a:solidFill>
                <a:srgbClr val="7030A0"/>
              </a:solidFill>
              <a:latin typeface="Times New Roman" pitchFamily="18" charset="0"/>
              <a:cs typeface="Times New Roman" pitchFamily="18" charset="0"/>
            </a:endParaRPr>
          </a:p>
          <a:p>
            <a:pPr algn="just"/>
            <a:endParaRPr lang="ru-RU" b="1">
              <a:solidFill>
                <a:srgbClr val="7030A0"/>
              </a:solidFill>
              <a:latin typeface="Times New Roman" pitchFamily="18" charset="0"/>
              <a:cs typeface="Times New Roman" pitchFamily="18" charset="0"/>
            </a:endParaRPr>
          </a:p>
          <a:p>
            <a:endParaRPr lang="ru-RU">
              <a:solidFill>
                <a:srgbClr val="7030A0"/>
              </a:solidFill>
              <a:latin typeface="Times New Roman" pitchFamily="18" charset="0"/>
              <a:cs typeface="Times New Roman" pitchFamily="18" charset="0"/>
            </a:endParaRPr>
          </a:p>
          <a:p>
            <a:endParaRPr lang="ru-RU">
              <a:solidFill>
                <a:srgbClr val="0070C0"/>
              </a:solidFill>
              <a:latin typeface="Times New Roman" pitchFamily="18" charset="0"/>
              <a:cs typeface="Times New Roman" pitchFamily="18" charset="0"/>
            </a:endParaRPr>
          </a:p>
          <a:p>
            <a:endParaRPr lang="ru-RU">
              <a:solidFill>
                <a:srgbClr val="0070C0"/>
              </a:solidFill>
              <a:latin typeface="Times New Roman" pitchFamily="18" charset="0"/>
              <a:cs typeface="Times New Roman" pitchFamily="18" charset="0"/>
            </a:endParaRPr>
          </a:p>
          <a:p>
            <a:endParaRPr lang="ru-RU">
              <a:solidFill>
                <a:srgbClr val="0070C0"/>
              </a:solidFill>
              <a:latin typeface="Times New Roman" pitchFamily="18" charset="0"/>
              <a:cs typeface="Times New Roman" pitchFamily="18" charset="0"/>
            </a:endParaRPr>
          </a:p>
          <a:p>
            <a:endParaRPr lang="ru-RU">
              <a:solidFill>
                <a:srgbClr val="0070C0"/>
              </a:solidFill>
              <a:latin typeface="Times New Roman" pitchFamily="18" charset="0"/>
              <a:cs typeface="Times New Roman" pitchFamily="18" charset="0"/>
            </a:endParaRPr>
          </a:p>
        </p:txBody>
      </p:sp>
      <p:pic>
        <p:nvPicPr>
          <p:cNvPr id="33797" name="Рисунок 6" descr="D:\DCIM\100SSCAM\SL381238.JPG"/>
          <p:cNvPicPr>
            <a:picLocks noChangeAspect="1" noChangeArrowheads="1"/>
          </p:cNvPicPr>
          <p:nvPr/>
        </p:nvPicPr>
        <p:blipFill>
          <a:blip r:embed="rId4"/>
          <a:srcRect/>
          <a:stretch>
            <a:fillRect/>
          </a:stretch>
        </p:blipFill>
        <p:spPr bwMode="auto">
          <a:xfrm>
            <a:off x="4500563" y="2071688"/>
            <a:ext cx="4000500" cy="3286125"/>
          </a:xfrm>
          <a:prstGeom prst="rect">
            <a:avLst/>
          </a:prstGeom>
          <a:noFill/>
          <a:ln w="9525">
            <a:noFill/>
            <a:miter lim="800000"/>
            <a:headEnd/>
            <a:tailEnd/>
          </a:ln>
        </p:spPr>
      </p:pic>
      <p:pic>
        <p:nvPicPr>
          <p:cNvPr id="33798" name="Рисунок 7" descr="D:\DCIM\100SSCAM\SL381237.JPG"/>
          <p:cNvPicPr>
            <a:picLocks noChangeAspect="1" noChangeArrowheads="1"/>
          </p:cNvPicPr>
          <p:nvPr/>
        </p:nvPicPr>
        <p:blipFill>
          <a:blip r:embed="rId5"/>
          <a:srcRect/>
          <a:stretch>
            <a:fillRect/>
          </a:stretch>
        </p:blipFill>
        <p:spPr bwMode="auto">
          <a:xfrm>
            <a:off x="357188" y="2000250"/>
            <a:ext cx="3571875" cy="33575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Заголовок 1"/>
          <p:cNvSpPr>
            <a:spLocks noGrp="1"/>
          </p:cNvSpPr>
          <p:nvPr>
            <p:ph type="title"/>
          </p:nvPr>
        </p:nvSpPr>
        <p:spPr/>
        <p:txBody>
          <a:bodyPr/>
          <a:lstStyle/>
          <a:p>
            <a:endParaRPr lang="ru-RU" smtClean="0"/>
          </a:p>
        </p:txBody>
      </p:sp>
      <p:pic>
        <p:nvPicPr>
          <p:cNvPr id="35842" name="Picture 2" descr="http://player.myshared.ru/404554/data/images/img7.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pic>
        <p:nvPicPr>
          <p:cNvPr id="35843" name="Picture 2" descr="http://i040.radikal.ru/1103/88/0d98d3c2f09a.png"/>
          <p:cNvPicPr>
            <a:picLocks noChangeAspect="1" noChangeArrowheads="1"/>
          </p:cNvPicPr>
          <p:nvPr/>
        </p:nvPicPr>
        <p:blipFill>
          <a:blip r:embed="rId3"/>
          <a:srcRect/>
          <a:stretch>
            <a:fillRect/>
          </a:stretch>
        </p:blipFill>
        <p:spPr bwMode="auto">
          <a:xfrm>
            <a:off x="357188" y="285750"/>
            <a:ext cx="2143125" cy="1714500"/>
          </a:xfrm>
          <a:prstGeom prst="rect">
            <a:avLst/>
          </a:prstGeom>
          <a:noFill/>
          <a:ln w="9525">
            <a:noFill/>
            <a:miter lim="800000"/>
            <a:headEnd/>
            <a:tailEnd/>
          </a:ln>
        </p:spPr>
      </p:pic>
      <p:sp>
        <p:nvSpPr>
          <p:cNvPr id="35844" name="Прямоугольник 4"/>
          <p:cNvSpPr>
            <a:spLocks noChangeArrowheads="1"/>
          </p:cNvSpPr>
          <p:nvPr/>
        </p:nvSpPr>
        <p:spPr bwMode="auto">
          <a:xfrm>
            <a:off x="1258888" y="333375"/>
            <a:ext cx="7777162" cy="9459913"/>
          </a:xfrm>
          <a:prstGeom prst="rect">
            <a:avLst/>
          </a:prstGeom>
          <a:noFill/>
          <a:ln w="9525">
            <a:noFill/>
            <a:miter lim="800000"/>
            <a:headEnd/>
            <a:tailEnd/>
          </a:ln>
        </p:spPr>
        <p:txBody>
          <a:bodyPr>
            <a:spAutoFit/>
          </a:bodyPr>
          <a:lstStyle/>
          <a:p>
            <a:pPr algn="just"/>
            <a:r>
              <a:rPr lang="ru-RU" b="1">
                <a:latin typeface="Times New Roman" pitchFamily="18" charset="0"/>
                <a:cs typeface="Times New Roman" pitchFamily="18" charset="0"/>
              </a:rPr>
              <a:t>Вывод:</a:t>
            </a:r>
            <a:endParaRPr lang="ru-RU" b="1">
              <a:solidFill>
                <a:srgbClr val="7030A0"/>
              </a:solidFill>
              <a:latin typeface="Times New Roman" pitchFamily="18" charset="0"/>
              <a:cs typeface="Times New Roman" pitchFamily="18" charset="0"/>
            </a:endParaRPr>
          </a:p>
          <a:p>
            <a:pPr algn="just"/>
            <a:r>
              <a:rPr lang="ru-RU" b="1">
                <a:solidFill>
                  <a:srgbClr val="7030A0"/>
                </a:solidFill>
                <a:latin typeface="Times New Roman" pitchFamily="18" charset="0"/>
                <a:cs typeface="Times New Roman" pitchFamily="18" charset="0"/>
              </a:rPr>
              <a:t>В ходе реализации проекта «Широкая Масленица» удалось достичь намеченных результатов:</a:t>
            </a:r>
          </a:p>
          <a:p>
            <a:pPr algn="just"/>
            <a:r>
              <a:rPr lang="ru-RU" b="1">
                <a:solidFill>
                  <a:srgbClr val="7030A0"/>
                </a:solidFill>
                <a:latin typeface="Times New Roman" pitchFamily="18" charset="0"/>
                <a:cs typeface="Times New Roman" pitchFamily="18" charset="0"/>
              </a:rPr>
              <a:t>1. Использования творческого подхода при подготовке детей к празднику «Широкая  Масленица»;</a:t>
            </a:r>
          </a:p>
          <a:p>
            <a:pPr algn="just"/>
            <a:r>
              <a:rPr lang="ru-RU" b="1">
                <a:solidFill>
                  <a:srgbClr val="7030A0"/>
                </a:solidFill>
                <a:latin typeface="Times New Roman" pitchFamily="18" charset="0"/>
                <a:cs typeface="Times New Roman" pitchFamily="18" charset="0"/>
              </a:rPr>
              <a:t>2. Высокого уровня сформированности у дошкольников интереса к русскому национальному фольклору.</a:t>
            </a:r>
          </a:p>
          <a:p>
            <a:pPr algn="just"/>
            <a:r>
              <a:rPr lang="ru-RU" b="1">
                <a:solidFill>
                  <a:srgbClr val="7030A0"/>
                </a:solidFill>
                <a:latin typeface="Times New Roman" pitchFamily="18" charset="0"/>
                <a:cs typeface="Times New Roman" pitchFamily="18" charset="0"/>
              </a:rPr>
              <a:t>    Проект не только помог детям лучше усвоить материал, творчески подойти к подготовке праздника, но и заинтересовал  родителей воспитанников, которые активно участвовали в его реализации.</a:t>
            </a:r>
          </a:p>
          <a:p>
            <a:pPr algn="just"/>
            <a:r>
              <a:rPr lang="ru-RU" b="1">
                <a:solidFill>
                  <a:srgbClr val="7030A0"/>
                </a:solidFill>
                <a:latin typeface="Times New Roman" pitchFamily="18" charset="0"/>
                <a:cs typeface="Times New Roman" pitchFamily="18" charset="0"/>
              </a:rPr>
              <a:t> Проект «Широкая Масленица»  оказался значимым для всех его участников:</a:t>
            </a:r>
          </a:p>
          <a:p>
            <a:pPr algn="just"/>
            <a:r>
              <a:rPr lang="ru-RU" b="1">
                <a:solidFill>
                  <a:srgbClr val="7030A0"/>
                </a:solidFill>
                <a:latin typeface="Times New Roman" pitchFamily="18" charset="0"/>
                <a:cs typeface="Times New Roman" pitchFamily="18" charset="0"/>
              </a:rPr>
              <a:t>Дети получили новые знания, проявили творческую активность в процессе выполнения запланированных  мероприятий.</a:t>
            </a:r>
          </a:p>
          <a:p>
            <a:pPr algn="just"/>
            <a:r>
              <a:rPr lang="ru-RU" b="1">
                <a:solidFill>
                  <a:srgbClr val="7030A0"/>
                </a:solidFill>
                <a:latin typeface="Times New Roman" pitchFamily="18" charset="0"/>
                <a:cs typeface="Times New Roman" pitchFamily="18" charset="0"/>
              </a:rPr>
              <a:t>Педагоги продолжили освоение метода проектирования – метода организации насыщенной детской деятельности, который дал возможность расширить образовательное пространство, придать ему новые формы, эффективно развивать творческое и познавательное мышление дошкольников.</a:t>
            </a:r>
          </a:p>
          <a:p>
            <a:pPr algn="just"/>
            <a:r>
              <a:rPr lang="ru-RU" b="1">
                <a:solidFill>
                  <a:srgbClr val="7030A0"/>
                </a:solidFill>
                <a:latin typeface="Times New Roman" pitchFamily="18" charset="0"/>
                <a:cs typeface="Times New Roman" pitchFamily="18" charset="0"/>
              </a:rPr>
              <a:t>Родители получили новые знания по данной теме, возможность сотрудничества со своими детьми, применяя полученные знания,  и закрепляя их совместно с дошколятами  в ходе выполнения предложенных педагогами  заданий.</a:t>
            </a:r>
          </a:p>
          <a:p>
            <a:r>
              <a:rPr lang="ru-RU" b="1">
                <a:solidFill>
                  <a:srgbClr val="7030A0"/>
                </a:solidFill>
                <a:latin typeface="Times New Roman" pitchFamily="18" charset="0"/>
                <a:cs typeface="Times New Roman" pitchFamily="18" charset="0"/>
              </a:rPr>
              <a:t> </a:t>
            </a:r>
          </a:p>
          <a:p>
            <a:pPr>
              <a:buFont typeface="Wingdings" pitchFamily="2" charset="2"/>
              <a:buChar char="§"/>
            </a:pPr>
            <a:endParaRPr lang="ru-RU" b="1">
              <a:solidFill>
                <a:srgbClr val="7030A0"/>
              </a:solidFill>
              <a:latin typeface="Times New Roman" pitchFamily="18" charset="0"/>
              <a:cs typeface="Times New Roman" pitchFamily="18" charset="0"/>
            </a:endParaRPr>
          </a:p>
          <a:p>
            <a:r>
              <a:rPr lang="ru-RU">
                <a:solidFill>
                  <a:srgbClr val="7030A0"/>
                </a:solidFill>
                <a:latin typeface="Times New Roman" pitchFamily="18" charset="0"/>
                <a:cs typeface="Times New Roman" pitchFamily="18" charset="0"/>
              </a:rPr>
              <a:t> </a:t>
            </a:r>
          </a:p>
          <a:p>
            <a:endParaRPr lang="ru-RU">
              <a:solidFill>
                <a:srgbClr val="7030A0"/>
              </a:solidFill>
              <a:latin typeface="Times New Roman" pitchFamily="18" charset="0"/>
              <a:cs typeface="Times New Roman" pitchFamily="18" charset="0"/>
            </a:endParaRPr>
          </a:p>
          <a:p>
            <a:r>
              <a:rPr lang="ru-RU" sz="2000">
                <a:solidFill>
                  <a:srgbClr val="7030A0"/>
                </a:solidFill>
                <a:latin typeface="Times New Roman" pitchFamily="18" charset="0"/>
                <a:cs typeface="Times New Roman" pitchFamily="18" charset="0"/>
              </a:rPr>
              <a:t> </a:t>
            </a:r>
            <a:endParaRPr lang="ru-RU">
              <a:solidFill>
                <a:srgbClr val="7030A0"/>
              </a:solidFill>
              <a:latin typeface="Times New Roman" pitchFamily="18" charset="0"/>
              <a:cs typeface="Times New Roman" pitchFamily="18" charset="0"/>
            </a:endParaRPr>
          </a:p>
          <a:p>
            <a:pPr algn="just"/>
            <a:endParaRPr lang="ru-RU">
              <a:solidFill>
                <a:srgbClr val="7030A0"/>
              </a:solidFill>
              <a:latin typeface="Times New Roman" pitchFamily="18" charset="0"/>
              <a:cs typeface="Times New Roman" pitchFamily="18" charset="0"/>
            </a:endParaRPr>
          </a:p>
          <a:p>
            <a:endParaRPr lang="ru-RU">
              <a:solidFill>
                <a:srgbClr val="7030A0"/>
              </a:solidFill>
              <a:latin typeface="Times New Roman" pitchFamily="18" charset="0"/>
              <a:cs typeface="Times New Roman" pitchFamily="18" charset="0"/>
            </a:endParaRPr>
          </a:p>
          <a:p>
            <a:endParaRPr lang="ru-RU">
              <a:solidFill>
                <a:srgbClr val="0070C0"/>
              </a:solidFill>
              <a:latin typeface="Times New Roman" pitchFamily="18" charset="0"/>
              <a:cs typeface="Times New Roman" pitchFamily="18" charset="0"/>
            </a:endParaRPr>
          </a:p>
          <a:p>
            <a:endParaRPr lang="ru-RU">
              <a:solidFill>
                <a:srgbClr val="0070C0"/>
              </a:solidFill>
              <a:latin typeface="Times New Roman" pitchFamily="18" charset="0"/>
              <a:cs typeface="Times New Roman" pitchFamily="18" charset="0"/>
            </a:endParaRPr>
          </a:p>
          <a:p>
            <a:endParaRPr lang="ru-RU">
              <a:solidFill>
                <a:srgbClr val="0070C0"/>
              </a:solidFill>
              <a:latin typeface="Times New Roman" pitchFamily="18" charset="0"/>
              <a:cs typeface="Times New Roman" pitchFamily="18" charset="0"/>
            </a:endParaRPr>
          </a:p>
          <a:p>
            <a:endParaRPr lang="ru-RU">
              <a:solidFill>
                <a:srgbClr val="0070C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Заголовок 1"/>
          <p:cNvSpPr>
            <a:spLocks noGrp="1"/>
          </p:cNvSpPr>
          <p:nvPr>
            <p:ph type="title"/>
          </p:nvPr>
        </p:nvSpPr>
        <p:spPr/>
        <p:txBody>
          <a:bodyPr/>
          <a:lstStyle/>
          <a:p>
            <a:endParaRPr lang="ru-RU" smtClean="0"/>
          </a:p>
        </p:txBody>
      </p:sp>
      <p:pic>
        <p:nvPicPr>
          <p:cNvPr id="36866" name="Picture 2" descr="http://player.myshared.ru/404554/data/images/img7.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pic>
        <p:nvPicPr>
          <p:cNvPr id="36867" name="Picture 2" descr="http://i040.radikal.ru/1103/88/0d98d3c2f09a.png"/>
          <p:cNvPicPr>
            <a:picLocks noChangeAspect="1" noChangeArrowheads="1"/>
          </p:cNvPicPr>
          <p:nvPr/>
        </p:nvPicPr>
        <p:blipFill>
          <a:blip r:embed="rId3"/>
          <a:srcRect/>
          <a:stretch>
            <a:fillRect/>
          </a:stretch>
        </p:blipFill>
        <p:spPr bwMode="auto">
          <a:xfrm>
            <a:off x="357188" y="285750"/>
            <a:ext cx="2143125" cy="1714500"/>
          </a:xfrm>
          <a:prstGeom prst="rect">
            <a:avLst/>
          </a:prstGeom>
          <a:noFill/>
          <a:ln w="9525">
            <a:noFill/>
            <a:miter lim="800000"/>
            <a:headEnd/>
            <a:tailEnd/>
          </a:ln>
        </p:spPr>
      </p:pic>
      <p:sp>
        <p:nvSpPr>
          <p:cNvPr id="36868" name="Прямоугольник 4"/>
          <p:cNvSpPr>
            <a:spLocks noChangeArrowheads="1"/>
          </p:cNvSpPr>
          <p:nvPr/>
        </p:nvSpPr>
        <p:spPr bwMode="auto">
          <a:xfrm>
            <a:off x="2286000" y="500063"/>
            <a:ext cx="6643688" cy="7294305"/>
          </a:xfrm>
          <a:prstGeom prst="rect">
            <a:avLst/>
          </a:prstGeom>
          <a:noFill/>
          <a:ln w="9525">
            <a:noFill/>
            <a:miter lim="800000"/>
            <a:headEnd/>
            <a:tailEnd/>
          </a:ln>
        </p:spPr>
        <p:txBody>
          <a:bodyPr>
            <a:spAutoFit/>
          </a:bodyPr>
          <a:lstStyle/>
          <a:p>
            <a:r>
              <a:rPr lang="ru-RU" sz="2000" b="1" dirty="0">
                <a:solidFill>
                  <a:srgbClr val="7030A0"/>
                </a:solidFill>
                <a:latin typeface="Times New Roman" pitchFamily="18" charset="0"/>
                <a:cs typeface="Times New Roman" pitchFamily="18" charset="0"/>
              </a:rPr>
              <a:t>Используемая литература</a:t>
            </a:r>
          </a:p>
          <a:p>
            <a:pPr indent="228600" algn="just">
              <a:lnSpc>
                <a:spcPct val="150000"/>
              </a:lnSpc>
              <a:spcAft>
                <a:spcPts val="0"/>
              </a:spcAft>
            </a:pPr>
            <a:r>
              <a:rPr lang="ru-RU" sz="2000" b="1" dirty="0">
                <a:solidFill>
                  <a:srgbClr val="7030A0"/>
                </a:solidFill>
                <a:latin typeface="Times New Roman" pitchFamily="18" charset="0"/>
                <a:cs typeface="Times New Roman" pitchFamily="18" charset="0"/>
              </a:rPr>
              <a:t> </a:t>
            </a:r>
            <a:r>
              <a:rPr lang="ru-RU" dirty="0">
                <a:solidFill>
                  <a:srgbClr val="111111"/>
                </a:solidFill>
                <a:latin typeface="Times New Roman"/>
                <a:ea typeface="Times New Roman"/>
              </a:rPr>
              <a:t>1. Аксенова З. Ф. Спортивные </a:t>
            </a:r>
            <a:r>
              <a:rPr lang="ru-RU" b="1" dirty="0">
                <a:solidFill>
                  <a:srgbClr val="111111"/>
                </a:solidFill>
                <a:latin typeface="Times New Roman"/>
                <a:ea typeface="Times New Roman"/>
              </a:rPr>
              <a:t>праздники в детском саду</a:t>
            </a:r>
            <a:r>
              <a:rPr lang="ru-RU" dirty="0">
                <a:solidFill>
                  <a:srgbClr val="111111"/>
                </a:solidFill>
                <a:latin typeface="Times New Roman"/>
                <a:ea typeface="Times New Roman"/>
              </a:rPr>
              <a:t> : Пособие для работников </a:t>
            </a:r>
            <a:r>
              <a:rPr lang="ru-RU" b="1" dirty="0">
                <a:solidFill>
                  <a:srgbClr val="111111"/>
                </a:solidFill>
                <a:latin typeface="Times New Roman"/>
                <a:ea typeface="Times New Roman"/>
              </a:rPr>
              <a:t>дошкольных учреждений</a:t>
            </a:r>
            <a:r>
              <a:rPr lang="ru-RU" dirty="0">
                <a:solidFill>
                  <a:srgbClr val="111111"/>
                </a:solidFill>
                <a:latin typeface="Times New Roman"/>
                <a:ea typeface="Times New Roman"/>
              </a:rPr>
              <a:t>. -М. : ТЦ Сфера, 2012.</a:t>
            </a:r>
            <a:endParaRPr lang="ru-RU" dirty="0">
              <a:latin typeface="Times New Roman"/>
              <a:ea typeface="Times New Roman"/>
            </a:endParaRPr>
          </a:p>
          <a:p>
            <a:pPr indent="228600" algn="just">
              <a:lnSpc>
                <a:spcPct val="150000"/>
              </a:lnSpc>
              <a:spcAft>
                <a:spcPts val="0"/>
              </a:spcAft>
            </a:pPr>
            <a:r>
              <a:rPr lang="ru-RU" dirty="0">
                <a:solidFill>
                  <a:srgbClr val="111111"/>
                </a:solidFill>
                <a:latin typeface="Times New Roman"/>
                <a:ea typeface="Times New Roman"/>
              </a:rPr>
              <a:t>2. Батурина Г. И., Кузина Т. Ф. </a:t>
            </a:r>
            <a:r>
              <a:rPr lang="ru-RU" b="1" dirty="0">
                <a:solidFill>
                  <a:srgbClr val="111111"/>
                </a:solidFill>
                <a:latin typeface="Times New Roman"/>
                <a:ea typeface="Times New Roman"/>
              </a:rPr>
              <a:t>Народная</a:t>
            </a:r>
            <a:r>
              <a:rPr lang="ru-RU" dirty="0">
                <a:solidFill>
                  <a:srgbClr val="111111"/>
                </a:solidFill>
                <a:latin typeface="Times New Roman"/>
                <a:ea typeface="Times New Roman"/>
              </a:rPr>
              <a:t> педагогика в современном учебно-воспитательном процессе – М. : </a:t>
            </a:r>
            <a:r>
              <a:rPr lang="ru-RU" i="1" dirty="0">
                <a:solidFill>
                  <a:srgbClr val="111111"/>
                </a:solidFill>
                <a:latin typeface="Times New Roman"/>
                <a:ea typeface="Times New Roman"/>
              </a:rPr>
              <a:t>«Школьная Пресса»</a:t>
            </a:r>
            <a:r>
              <a:rPr lang="ru-RU" dirty="0">
                <a:solidFill>
                  <a:srgbClr val="111111"/>
                </a:solidFill>
                <a:latin typeface="Times New Roman"/>
                <a:ea typeface="Times New Roman"/>
              </a:rPr>
              <a:t> 2015г.</a:t>
            </a:r>
            <a:endParaRPr lang="ru-RU" dirty="0">
              <a:latin typeface="Times New Roman"/>
              <a:ea typeface="Times New Roman"/>
            </a:endParaRPr>
          </a:p>
          <a:p>
            <a:pPr indent="228600" algn="just">
              <a:lnSpc>
                <a:spcPct val="150000"/>
              </a:lnSpc>
              <a:spcAft>
                <a:spcPts val="0"/>
              </a:spcAft>
            </a:pPr>
            <a:r>
              <a:rPr lang="ru-RU" dirty="0">
                <a:solidFill>
                  <a:srgbClr val="111111"/>
                </a:solidFill>
                <a:latin typeface="Times New Roman"/>
                <a:ea typeface="Times New Roman"/>
              </a:rPr>
              <a:t>3. </a:t>
            </a:r>
            <a:r>
              <a:rPr lang="ru-RU" dirty="0" err="1">
                <a:solidFill>
                  <a:srgbClr val="111111"/>
                </a:solidFill>
                <a:latin typeface="Times New Roman"/>
                <a:ea typeface="Times New Roman"/>
              </a:rPr>
              <a:t>Даймедина</a:t>
            </a:r>
            <a:r>
              <a:rPr lang="ru-RU" dirty="0">
                <a:solidFill>
                  <a:srgbClr val="111111"/>
                </a:solidFill>
                <a:latin typeface="Times New Roman"/>
                <a:ea typeface="Times New Roman"/>
              </a:rPr>
              <a:t> И. П. Поиграем, малыши - М., Просвещение, 2009</a:t>
            </a:r>
            <a:endParaRPr lang="ru-RU" dirty="0">
              <a:latin typeface="Times New Roman"/>
              <a:ea typeface="Times New Roman"/>
            </a:endParaRPr>
          </a:p>
          <a:p>
            <a:pPr indent="228600" algn="just">
              <a:lnSpc>
                <a:spcPct val="150000"/>
              </a:lnSpc>
              <a:spcAft>
                <a:spcPts val="0"/>
              </a:spcAft>
            </a:pPr>
            <a:r>
              <a:rPr lang="ru-RU" dirty="0">
                <a:solidFill>
                  <a:srgbClr val="111111"/>
                </a:solidFill>
                <a:latin typeface="Times New Roman"/>
                <a:ea typeface="Times New Roman"/>
              </a:rPr>
              <a:t>4. Зимние </a:t>
            </a:r>
            <a:r>
              <a:rPr lang="ru-RU" b="1" dirty="0">
                <a:solidFill>
                  <a:srgbClr val="111111"/>
                </a:solidFill>
                <a:latin typeface="Times New Roman"/>
                <a:ea typeface="Times New Roman"/>
              </a:rPr>
              <a:t>праздники</a:t>
            </a:r>
            <a:r>
              <a:rPr lang="ru-RU" dirty="0">
                <a:solidFill>
                  <a:srgbClr val="111111"/>
                </a:solidFill>
                <a:latin typeface="Times New Roman"/>
                <a:ea typeface="Times New Roman"/>
              </a:rPr>
              <a:t>, игры и забавы для </a:t>
            </a:r>
            <a:r>
              <a:rPr lang="ru-RU" b="1" dirty="0">
                <a:solidFill>
                  <a:srgbClr val="111111"/>
                </a:solidFill>
                <a:latin typeface="Times New Roman"/>
                <a:ea typeface="Times New Roman"/>
              </a:rPr>
              <a:t>детей</a:t>
            </a:r>
            <a:r>
              <a:rPr lang="ru-RU" dirty="0">
                <a:solidFill>
                  <a:srgbClr val="111111"/>
                </a:solidFill>
                <a:latin typeface="Times New Roman"/>
                <a:ea typeface="Times New Roman"/>
              </a:rPr>
              <a:t>. В. М. Петров, Г. Н. Гришина, Л. Д. Короткова Москва 2012г.</a:t>
            </a:r>
            <a:endParaRPr lang="ru-RU" dirty="0">
              <a:latin typeface="Times New Roman"/>
              <a:ea typeface="Times New Roman"/>
            </a:endParaRPr>
          </a:p>
          <a:p>
            <a:pPr algn="just">
              <a:lnSpc>
                <a:spcPct val="150000"/>
              </a:lnSpc>
              <a:spcAft>
                <a:spcPts val="0"/>
              </a:spcAft>
            </a:pPr>
            <a:r>
              <a:rPr lang="ru-RU" dirty="0">
                <a:latin typeface="Times New Roman"/>
                <a:ea typeface="Times New Roman"/>
              </a:rPr>
              <a:t> </a:t>
            </a:r>
          </a:p>
          <a:p>
            <a:endParaRPr lang="ru-RU" sz="2000" dirty="0">
              <a:solidFill>
                <a:srgbClr val="7030A0"/>
              </a:solidFill>
              <a:latin typeface="Times New Roman" pitchFamily="18" charset="0"/>
              <a:cs typeface="Times New Roman" pitchFamily="18" charset="0"/>
            </a:endParaRPr>
          </a:p>
          <a:p>
            <a:r>
              <a:rPr lang="ru-RU" sz="2000" b="1" dirty="0">
                <a:solidFill>
                  <a:srgbClr val="7030A0"/>
                </a:solidFill>
                <a:latin typeface="Times New Roman" pitchFamily="18" charset="0"/>
                <a:cs typeface="Times New Roman" pitchFamily="18" charset="0"/>
              </a:rPr>
              <a:t> </a:t>
            </a:r>
            <a:endParaRPr lang="ru-RU" dirty="0">
              <a:solidFill>
                <a:srgbClr val="7030A0"/>
              </a:solidFill>
              <a:latin typeface="Times New Roman" pitchFamily="18" charset="0"/>
              <a:cs typeface="Times New Roman" pitchFamily="18" charset="0"/>
            </a:endParaRPr>
          </a:p>
          <a:p>
            <a:pPr algn="just"/>
            <a:endParaRPr lang="ru-RU" b="1" dirty="0">
              <a:solidFill>
                <a:srgbClr val="7030A0"/>
              </a:solidFill>
              <a:latin typeface="Times New Roman" pitchFamily="18" charset="0"/>
              <a:cs typeface="Times New Roman" pitchFamily="18" charset="0"/>
            </a:endParaRPr>
          </a:p>
          <a:p>
            <a:endParaRPr lang="ru-RU" dirty="0">
              <a:solidFill>
                <a:srgbClr val="7030A0"/>
              </a:solidFill>
              <a:latin typeface="Times New Roman" pitchFamily="18" charset="0"/>
              <a:cs typeface="Times New Roman" pitchFamily="18" charset="0"/>
            </a:endParaRPr>
          </a:p>
          <a:p>
            <a:endParaRPr lang="ru-RU" dirty="0">
              <a:solidFill>
                <a:srgbClr val="0070C0"/>
              </a:solidFill>
              <a:latin typeface="Times New Roman" pitchFamily="18" charset="0"/>
              <a:cs typeface="Times New Roman" pitchFamily="18" charset="0"/>
            </a:endParaRPr>
          </a:p>
          <a:p>
            <a:endParaRPr lang="ru-RU" dirty="0">
              <a:solidFill>
                <a:srgbClr val="0070C0"/>
              </a:solidFill>
              <a:latin typeface="Times New Roman" pitchFamily="18" charset="0"/>
              <a:cs typeface="Times New Roman" pitchFamily="18" charset="0"/>
            </a:endParaRPr>
          </a:p>
          <a:p>
            <a:endParaRPr lang="ru-RU" dirty="0">
              <a:solidFill>
                <a:srgbClr val="0070C0"/>
              </a:solidFill>
              <a:latin typeface="Times New Roman" pitchFamily="18" charset="0"/>
              <a:cs typeface="Times New Roman" pitchFamily="18" charset="0"/>
            </a:endParaRPr>
          </a:p>
          <a:p>
            <a:endParaRPr lang="ru-RU" dirty="0">
              <a:solidFill>
                <a:srgbClr val="0070C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Заголовок 6"/>
          <p:cNvSpPr>
            <a:spLocks noGrp="1"/>
          </p:cNvSpPr>
          <p:nvPr>
            <p:ph type="title"/>
          </p:nvPr>
        </p:nvSpPr>
        <p:spPr/>
        <p:txBody>
          <a:bodyPr/>
          <a:lstStyle/>
          <a:p>
            <a:endParaRPr lang="ru-RU" smtClean="0"/>
          </a:p>
        </p:txBody>
      </p:sp>
      <p:sp>
        <p:nvSpPr>
          <p:cNvPr id="15362" name="Содержимое 7"/>
          <p:cNvSpPr>
            <a:spLocks noGrp="1"/>
          </p:cNvSpPr>
          <p:nvPr>
            <p:ph idx="1"/>
          </p:nvPr>
        </p:nvSpPr>
        <p:spPr/>
        <p:txBody>
          <a:bodyPr/>
          <a:lstStyle/>
          <a:p>
            <a:endParaRPr lang="ru-RU" smtClean="0"/>
          </a:p>
        </p:txBody>
      </p:sp>
      <p:pic>
        <p:nvPicPr>
          <p:cNvPr id="15363" name="Picture 2" descr="http://player.myshared.ru/404554/data/images/img7.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pic>
        <p:nvPicPr>
          <p:cNvPr id="15364" name="Picture 2" descr="http://i040.radikal.ru/1103/88/0d98d3c2f09a.png"/>
          <p:cNvPicPr>
            <a:picLocks noChangeAspect="1" noChangeArrowheads="1"/>
          </p:cNvPicPr>
          <p:nvPr/>
        </p:nvPicPr>
        <p:blipFill>
          <a:blip r:embed="rId3"/>
          <a:srcRect/>
          <a:stretch>
            <a:fillRect/>
          </a:stretch>
        </p:blipFill>
        <p:spPr bwMode="auto">
          <a:xfrm>
            <a:off x="357188" y="285750"/>
            <a:ext cx="2286000" cy="2714625"/>
          </a:xfrm>
          <a:prstGeom prst="rect">
            <a:avLst/>
          </a:prstGeom>
          <a:noFill/>
          <a:ln w="9525">
            <a:noFill/>
            <a:miter lim="800000"/>
            <a:headEnd/>
            <a:tailEnd/>
          </a:ln>
        </p:spPr>
      </p:pic>
      <p:sp>
        <p:nvSpPr>
          <p:cNvPr id="15365" name="TextBox 5"/>
          <p:cNvSpPr txBox="1">
            <a:spLocks noChangeArrowheads="1"/>
          </p:cNvSpPr>
          <p:nvPr/>
        </p:nvSpPr>
        <p:spPr bwMode="auto">
          <a:xfrm>
            <a:off x="3929063" y="428625"/>
            <a:ext cx="3286125" cy="369888"/>
          </a:xfrm>
          <a:prstGeom prst="rect">
            <a:avLst/>
          </a:prstGeom>
          <a:noFill/>
          <a:ln w="9525">
            <a:noFill/>
            <a:miter lim="800000"/>
            <a:headEnd/>
            <a:tailEnd/>
          </a:ln>
        </p:spPr>
        <p:txBody>
          <a:bodyPr>
            <a:spAutoFit/>
          </a:bodyPr>
          <a:lstStyle/>
          <a:p>
            <a:endParaRPr lang="ru-RU">
              <a:latin typeface="Calibri" pitchFamily="34" charset="0"/>
            </a:endParaRPr>
          </a:p>
        </p:txBody>
      </p:sp>
      <p:sp>
        <p:nvSpPr>
          <p:cNvPr id="9" name="Прямоугольник 8"/>
          <p:cNvSpPr/>
          <p:nvPr/>
        </p:nvSpPr>
        <p:spPr>
          <a:xfrm>
            <a:off x="2051050" y="115888"/>
            <a:ext cx="6769100" cy="6650037"/>
          </a:xfrm>
          <a:prstGeom prst="rect">
            <a:avLst/>
          </a:prstGeom>
        </p:spPr>
        <p:txBody>
          <a:bodyPr>
            <a:spAutoFit/>
          </a:bodyPr>
          <a:lstStyle/>
          <a:p>
            <a:pPr algn="ctr"/>
            <a:endParaRPr lang="en-US" b="1">
              <a:solidFill>
                <a:srgbClr val="254061"/>
              </a:solidFill>
              <a:latin typeface="Times New Roman" pitchFamily="18" charset="0"/>
              <a:cs typeface="Times New Roman" pitchFamily="18" charset="0"/>
            </a:endParaRPr>
          </a:p>
          <a:p>
            <a:pPr algn="ctr"/>
            <a:r>
              <a:rPr lang="ru-RU" sz="2400" b="1">
                <a:solidFill>
                  <a:srgbClr val="254061"/>
                </a:solidFill>
                <a:latin typeface="Times New Roman" pitchFamily="18" charset="0"/>
                <a:cs typeface="Times New Roman" pitchFamily="18" charset="0"/>
              </a:rPr>
              <a:t>Тема проекта: </a:t>
            </a:r>
          </a:p>
          <a:p>
            <a:pPr algn="just"/>
            <a:r>
              <a:rPr lang="ru-RU" sz="2000" b="1">
                <a:solidFill>
                  <a:srgbClr val="7030A0"/>
                </a:solidFill>
                <a:latin typeface="Times New Roman" pitchFamily="18" charset="0"/>
                <a:cs typeface="Times New Roman" pitchFamily="18" charset="0"/>
              </a:rPr>
              <a:t>Приобщение детей к русским народным традициям через ознакомление с праздником Масленица.</a:t>
            </a:r>
          </a:p>
          <a:p>
            <a:pPr algn="ctr"/>
            <a:r>
              <a:rPr lang="ru-RU" sz="2400" b="1">
                <a:solidFill>
                  <a:srgbClr val="254061"/>
                </a:solidFill>
                <a:latin typeface="Times New Roman" pitchFamily="18" charset="0"/>
                <a:cs typeface="Times New Roman" pitchFamily="18" charset="0"/>
              </a:rPr>
              <a:t>Актуальность</a:t>
            </a:r>
          </a:p>
          <a:p>
            <a:pPr algn="just"/>
            <a:r>
              <a:rPr lang="ru-RU" b="1">
                <a:solidFill>
                  <a:srgbClr val="4B2CA4"/>
                </a:solidFill>
                <a:latin typeface="Times New Roman" pitchFamily="18" charset="0"/>
                <a:cs typeface="Times New Roman" pitchFamily="18" charset="0"/>
              </a:rPr>
              <a:t>Россия богата своими традициями, обычаями, народными праздниками. Одним из таких праздников является «Масленица». Здесь всегда находятся желающие силой потягаться, удаль свою  показать, вкусными блинами угоститься, да песни попеть. Масленица один из самых радостных и светлых праздников на Руси. Приобщая детей к истокам русской культуры, мы даём им возможность понять всю глубину, широту и  смысл этого праздника.</a:t>
            </a:r>
            <a:br>
              <a:rPr lang="ru-RU" b="1">
                <a:solidFill>
                  <a:srgbClr val="4B2CA4"/>
                </a:solidFill>
                <a:latin typeface="Times New Roman" pitchFamily="18" charset="0"/>
                <a:cs typeface="Times New Roman" pitchFamily="18" charset="0"/>
              </a:rPr>
            </a:br>
            <a:r>
              <a:rPr lang="ru-RU" b="1">
                <a:solidFill>
                  <a:srgbClr val="4B2CA4"/>
                </a:solidFill>
                <a:latin typeface="Times New Roman" pitchFamily="18" charset="0"/>
                <a:cs typeface="Times New Roman" pitchFamily="18" charset="0"/>
              </a:rPr>
              <a:t>Тема проекта «Широкая масленица» является актуальной. В результате реализации этого проекта дети приобретают знания о смене сезонов, формируется познавательный интерес, приобретут навыки игры на музыкальных инструментах, узнают новые песни, сказки, пляски, игры своей страны. Воспитывает у детей эмоциональное, положительное отношение к традициям. </a:t>
            </a:r>
            <a:br>
              <a:rPr lang="ru-RU" b="1">
                <a:solidFill>
                  <a:srgbClr val="4B2CA4"/>
                </a:solidFill>
                <a:latin typeface="Times New Roman" pitchFamily="18" charset="0"/>
                <a:cs typeface="Times New Roman" pitchFamily="18" charset="0"/>
              </a:rPr>
            </a:br>
            <a:r>
              <a:rPr lang="ru-RU" b="1">
                <a:solidFill>
                  <a:srgbClr val="4B2CA4"/>
                </a:solidFill>
                <a:latin typeface="Times New Roman" pitchFamily="18" charset="0"/>
                <a:cs typeface="Times New Roman" pitchFamily="18" charset="0"/>
              </a:rPr>
              <a:t>Усвоение традиционных культурных эталонов не только детьми, но и их родными, близкими, сотрудниками детского сада</a:t>
            </a:r>
            <a:r>
              <a:rPr lang="en-US" b="1">
                <a:solidFill>
                  <a:srgbClr val="4B2CA4"/>
                </a:solidFill>
                <a:latin typeface="Times New Roman" pitchFamily="18" charset="0"/>
                <a:cs typeface="Times New Roman" pitchFamily="18" charset="0"/>
              </a:rPr>
              <a:t>.</a:t>
            </a:r>
            <a:endParaRPr lang="ru-RU" b="1">
              <a:solidFill>
                <a:srgbClr val="4B2CA4"/>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Заголовок 1"/>
          <p:cNvSpPr>
            <a:spLocks noGrp="1"/>
          </p:cNvSpPr>
          <p:nvPr>
            <p:ph type="title"/>
          </p:nvPr>
        </p:nvSpPr>
        <p:spPr/>
        <p:txBody>
          <a:bodyPr/>
          <a:lstStyle/>
          <a:p>
            <a:endParaRPr lang="ru-RU" smtClean="0"/>
          </a:p>
        </p:txBody>
      </p:sp>
      <p:pic>
        <p:nvPicPr>
          <p:cNvPr id="37890" name="Picture 2" descr="http://player.myshared.ru/404554/data/images/img0.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7891" name="Прямоугольник 3"/>
          <p:cNvSpPr>
            <a:spLocks noChangeArrowheads="1"/>
          </p:cNvSpPr>
          <p:nvPr/>
        </p:nvSpPr>
        <p:spPr bwMode="auto">
          <a:xfrm>
            <a:off x="2286000" y="785813"/>
            <a:ext cx="4572000" cy="830262"/>
          </a:xfrm>
          <a:prstGeom prst="rect">
            <a:avLst/>
          </a:prstGeom>
          <a:noFill/>
          <a:ln w="9525">
            <a:noFill/>
            <a:miter lim="800000"/>
            <a:headEnd/>
            <a:tailEnd/>
          </a:ln>
        </p:spPr>
        <p:txBody>
          <a:bodyPr>
            <a:spAutoFit/>
          </a:bodyPr>
          <a:lstStyle/>
          <a:p>
            <a:r>
              <a:rPr lang="ru-RU" sz="2400">
                <a:solidFill>
                  <a:srgbClr val="0070C0"/>
                </a:solidFill>
                <a:latin typeface="Calibri" pitchFamily="34" charset="0"/>
              </a:rPr>
              <a:t/>
            </a:r>
            <a:br>
              <a:rPr lang="ru-RU" sz="2400">
                <a:solidFill>
                  <a:srgbClr val="0070C0"/>
                </a:solidFill>
                <a:latin typeface="Calibri" pitchFamily="34" charset="0"/>
              </a:rPr>
            </a:br>
            <a:endParaRPr lang="ru-RU" sz="2400">
              <a:solidFill>
                <a:srgbClr val="0070C0"/>
              </a:solidFill>
              <a:latin typeface="Calibri" pitchFamily="34" charset="0"/>
            </a:endParaRPr>
          </a:p>
        </p:txBody>
      </p:sp>
      <p:sp>
        <p:nvSpPr>
          <p:cNvPr id="5" name="TextBox 4"/>
          <p:cNvSpPr txBox="1"/>
          <p:nvPr/>
        </p:nvSpPr>
        <p:spPr>
          <a:xfrm>
            <a:off x="3857625" y="857250"/>
            <a:ext cx="3786188" cy="2287588"/>
          </a:xfrm>
          <a:prstGeom prst="rect">
            <a:avLst/>
          </a:prstGeom>
          <a:noFill/>
        </p:spPr>
        <p:txBody>
          <a:bodyPr>
            <a:spAutoFit/>
          </a:bodyPr>
          <a:lstStyle/>
          <a:p>
            <a:pPr algn="ctr"/>
            <a:r>
              <a:rPr lang="ru-RU" sz="4800" b="1">
                <a:solidFill>
                  <a:srgbClr val="984807"/>
                </a:solidFill>
                <a:latin typeface="Times New Roman" pitchFamily="18" charset="0"/>
                <a:cs typeface="Times New Roman" pitchFamily="18" charset="0"/>
              </a:rPr>
              <a:t>Спасибо </a:t>
            </a:r>
          </a:p>
          <a:p>
            <a:pPr algn="ctr"/>
            <a:r>
              <a:rPr lang="ru-RU" sz="4800" b="1">
                <a:solidFill>
                  <a:srgbClr val="984807"/>
                </a:solidFill>
                <a:latin typeface="Times New Roman" pitchFamily="18" charset="0"/>
                <a:cs typeface="Times New Roman" pitchFamily="18" charset="0"/>
              </a:rPr>
              <a:t>за внимание</a:t>
            </a:r>
            <a:r>
              <a:rPr lang="ru-RU" sz="4800">
                <a:solidFill>
                  <a:srgbClr val="953735"/>
                </a:solidFill>
                <a:latin typeface="Times New Roman" pitchFamily="18" charset="0"/>
                <a:cs typeface="Times New Roman" pitchFamily="18" charset="0"/>
              </a:rPr>
              <a:t>!</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Заголовок 8"/>
          <p:cNvSpPr>
            <a:spLocks noGrp="1"/>
          </p:cNvSpPr>
          <p:nvPr>
            <p:ph type="title"/>
          </p:nvPr>
        </p:nvSpPr>
        <p:spPr/>
        <p:txBody>
          <a:bodyPr/>
          <a:lstStyle/>
          <a:p>
            <a:endParaRPr lang="ru-RU" smtClean="0"/>
          </a:p>
        </p:txBody>
      </p:sp>
      <p:sp>
        <p:nvSpPr>
          <p:cNvPr id="16386" name="Содержимое 9"/>
          <p:cNvSpPr>
            <a:spLocks noGrp="1"/>
          </p:cNvSpPr>
          <p:nvPr>
            <p:ph idx="1"/>
          </p:nvPr>
        </p:nvSpPr>
        <p:spPr/>
        <p:txBody>
          <a:bodyPr/>
          <a:lstStyle/>
          <a:p>
            <a:endParaRPr lang="ru-RU" smtClean="0"/>
          </a:p>
        </p:txBody>
      </p:sp>
      <p:pic>
        <p:nvPicPr>
          <p:cNvPr id="16387" name="Picture 2" descr="http://player.myshared.ru/404554/data/images/img7.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pic>
        <p:nvPicPr>
          <p:cNvPr id="16388" name="Picture 2" descr="http://i040.radikal.ru/1103/88/0d98d3c2f09a.png"/>
          <p:cNvPicPr>
            <a:picLocks noChangeAspect="1" noChangeArrowheads="1"/>
          </p:cNvPicPr>
          <p:nvPr/>
        </p:nvPicPr>
        <p:blipFill>
          <a:blip r:embed="rId3"/>
          <a:srcRect/>
          <a:stretch>
            <a:fillRect/>
          </a:stretch>
        </p:blipFill>
        <p:spPr bwMode="auto">
          <a:xfrm>
            <a:off x="357188" y="285750"/>
            <a:ext cx="2286000" cy="2714625"/>
          </a:xfrm>
          <a:prstGeom prst="rect">
            <a:avLst/>
          </a:prstGeom>
          <a:noFill/>
          <a:ln w="9525">
            <a:noFill/>
            <a:miter lim="800000"/>
            <a:headEnd/>
            <a:tailEnd/>
          </a:ln>
        </p:spPr>
      </p:pic>
      <p:sp>
        <p:nvSpPr>
          <p:cNvPr id="16389" name="Rectangle 4"/>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pPr algn="just"/>
            <a:r>
              <a:rPr lang="ru-RU" sz="1400">
                <a:solidFill>
                  <a:srgbClr val="000000"/>
                </a:solidFill>
                <a:latin typeface="Times New Roman" pitchFamily="18" charset="0"/>
                <a:cs typeface="Times New Roman" pitchFamily="18" charset="0"/>
              </a:rPr>
              <a:t>Имея богатейшие народные традиции в проведении календарных праздников, в том числе праздника Масленицы, в котором переплелись народные и православные корни, мы отходим от этих традиций, тем самым лишаем возможности детей прикоснуться к духовно-нравственным основам, к лучшим образцам устного и музыкального народного творчества.</a:t>
            </a:r>
            <a:br>
              <a:rPr lang="ru-RU" sz="1400">
                <a:solidFill>
                  <a:srgbClr val="000000"/>
                </a:solidFill>
                <a:latin typeface="Times New Roman" pitchFamily="18" charset="0"/>
                <a:cs typeface="Times New Roman" pitchFamily="18" charset="0"/>
              </a:rPr>
            </a:br>
            <a:r>
              <a:rPr lang="ru-RU" sz="1400">
                <a:solidFill>
                  <a:srgbClr val="000000"/>
                </a:solidFill>
                <a:latin typeface="Times New Roman" pitchFamily="18" charset="0"/>
                <a:cs typeface="Times New Roman" pitchFamily="18" charset="0"/>
              </a:rPr>
              <a:t/>
            </a:r>
            <a:br>
              <a:rPr lang="ru-RU" sz="1400">
                <a:solidFill>
                  <a:srgbClr val="000000"/>
                </a:solidFill>
                <a:latin typeface="Times New Roman" pitchFamily="18" charset="0"/>
                <a:cs typeface="Times New Roman" pitchFamily="18" charset="0"/>
              </a:rPr>
            </a:br>
            <a:r>
              <a:rPr lang="ru-RU" sz="1400">
                <a:solidFill>
                  <a:srgbClr val="000000"/>
                </a:solidFill>
                <a:latin typeface="Times New Roman" pitchFamily="18" charset="0"/>
                <a:cs typeface="Times New Roman" pitchFamily="18" charset="0"/>
              </a:rPr>
              <a:t/>
            </a:r>
            <a:br>
              <a:rPr lang="ru-RU" sz="1400">
                <a:solidFill>
                  <a:srgbClr val="000000"/>
                </a:solidFill>
                <a:latin typeface="Times New Roman" pitchFamily="18" charset="0"/>
                <a:cs typeface="Times New Roman" pitchFamily="18" charset="0"/>
              </a:rPr>
            </a:br>
            <a:endParaRPr lang="ru-RU"/>
          </a:p>
        </p:txBody>
      </p:sp>
      <p:sp>
        <p:nvSpPr>
          <p:cNvPr id="16390" name="Rectangle 5"/>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pPr algn="just"/>
            <a:r>
              <a:rPr lang="ru-RU" sz="1400">
                <a:solidFill>
                  <a:srgbClr val="000000"/>
                </a:solidFill>
                <a:latin typeface="Times New Roman" pitchFamily="18" charset="0"/>
                <a:cs typeface="Times New Roman" pitchFamily="18" charset="0"/>
              </a:rPr>
              <a:t>Имея богатейшие народные традиции в проведении календарных праздников, в том числе праздника Масленицы, в котором переплелись народные и православные корни, мы отходим от этих традиций, тем самым лишаем возможности детей прикоснуться к духовно-нравственным основам, к лучшим образцам устного и музыкального народного творчества.</a:t>
            </a:r>
            <a:br>
              <a:rPr lang="ru-RU" sz="1400">
                <a:solidFill>
                  <a:srgbClr val="000000"/>
                </a:solidFill>
                <a:latin typeface="Times New Roman" pitchFamily="18" charset="0"/>
                <a:cs typeface="Times New Roman" pitchFamily="18" charset="0"/>
              </a:rPr>
            </a:br>
            <a:r>
              <a:rPr lang="ru-RU" sz="1400">
                <a:solidFill>
                  <a:srgbClr val="000000"/>
                </a:solidFill>
                <a:latin typeface="Times New Roman" pitchFamily="18" charset="0"/>
                <a:cs typeface="Times New Roman" pitchFamily="18" charset="0"/>
              </a:rPr>
              <a:t/>
            </a:r>
            <a:br>
              <a:rPr lang="ru-RU" sz="1400">
                <a:solidFill>
                  <a:srgbClr val="000000"/>
                </a:solidFill>
                <a:latin typeface="Times New Roman" pitchFamily="18" charset="0"/>
                <a:cs typeface="Times New Roman" pitchFamily="18" charset="0"/>
              </a:rPr>
            </a:br>
            <a:r>
              <a:rPr lang="ru-RU" sz="1400">
                <a:solidFill>
                  <a:srgbClr val="000000"/>
                </a:solidFill>
                <a:latin typeface="Times New Roman" pitchFamily="18" charset="0"/>
                <a:cs typeface="Times New Roman" pitchFamily="18" charset="0"/>
              </a:rPr>
              <a:t/>
            </a:r>
            <a:br>
              <a:rPr lang="ru-RU" sz="1400">
                <a:solidFill>
                  <a:srgbClr val="000000"/>
                </a:solidFill>
                <a:latin typeface="Times New Roman" pitchFamily="18" charset="0"/>
                <a:cs typeface="Times New Roman" pitchFamily="18" charset="0"/>
              </a:rPr>
            </a:br>
            <a:endParaRPr lang="ru-RU"/>
          </a:p>
        </p:txBody>
      </p:sp>
      <p:sp>
        <p:nvSpPr>
          <p:cNvPr id="13" name="TextBox 12"/>
          <p:cNvSpPr txBox="1"/>
          <p:nvPr/>
        </p:nvSpPr>
        <p:spPr>
          <a:xfrm>
            <a:off x="2786063" y="214313"/>
            <a:ext cx="5786437" cy="4878387"/>
          </a:xfrm>
          <a:prstGeom prst="rect">
            <a:avLst/>
          </a:prstGeom>
          <a:noFill/>
        </p:spPr>
        <p:txBody>
          <a:bodyPr>
            <a:spAutoFit/>
          </a:bodyPr>
          <a:lstStyle/>
          <a:p>
            <a:pPr algn="just"/>
            <a:endParaRPr lang="ru-RU">
              <a:solidFill>
                <a:srgbClr val="254061"/>
              </a:solidFill>
              <a:latin typeface="Times New Roman" pitchFamily="18" charset="0"/>
              <a:cs typeface="Times New Roman" pitchFamily="18" charset="0"/>
            </a:endParaRPr>
          </a:p>
          <a:p>
            <a:pPr algn="just"/>
            <a:endParaRPr lang="ru-RU">
              <a:solidFill>
                <a:srgbClr val="254061"/>
              </a:solidFill>
              <a:latin typeface="Times New Roman" pitchFamily="18" charset="0"/>
              <a:cs typeface="Times New Roman" pitchFamily="18" charset="0"/>
            </a:endParaRPr>
          </a:p>
          <a:p>
            <a:pPr algn="ctr"/>
            <a:r>
              <a:rPr lang="ru-RU" sz="2000" b="1">
                <a:solidFill>
                  <a:srgbClr val="254061"/>
                </a:solidFill>
                <a:latin typeface="Times New Roman" pitchFamily="18" charset="0"/>
                <a:cs typeface="Times New Roman" pitchFamily="18" charset="0"/>
              </a:rPr>
              <a:t>Проблема.</a:t>
            </a:r>
          </a:p>
          <a:p>
            <a:pPr algn="ctr"/>
            <a:endParaRPr lang="ru-RU" sz="2000" b="1">
              <a:solidFill>
                <a:srgbClr val="254061"/>
              </a:solidFill>
              <a:latin typeface="Times New Roman" pitchFamily="18" charset="0"/>
              <a:cs typeface="Times New Roman" pitchFamily="18" charset="0"/>
            </a:endParaRPr>
          </a:p>
          <a:p>
            <a:pPr algn="just"/>
            <a:r>
              <a:rPr lang="ru-RU" sz="2000" b="1">
                <a:solidFill>
                  <a:srgbClr val="4B2CA4"/>
                </a:solidFill>
                <a:latin typeface="Times New Roman" pitchFamily="18" charset="0"/>
                <a:cs typeface="Times New Roman" pitchFamily="18" charset="0"/>
              </a:rPr>
              <a:t>Имея богатейшие народные традиции в проведении календарных праздников, в том числе праздника Масленицы, в котором переплелись народные и православные корни, мы отходим от этих традиций, тем самым лишаем возможности детей прикоснуться к духовно-нравственным основам, к лучшим образцам устного и музыкального народного творчества.</a:t>
            </a:r>
            <a:r>
              <a:rPr lang="ru-RU" sz="2000" b="1">
                <a:solidFill>
                  <a:srgbClr val="4B2CA4"/>
                </a:solidFill>
                <a:latin typeface="Calibri" pitchFamily="34" charset="0"/>
              </a:rPr>
              <a:t/>
            </a:r>
            <a:br>
              <a:rPr lang="ru-RU" sz="2000" b="1">
                <a:solidFill>
                  <a:srgbClr val="4B2CA4"/>
                </a:solidFill>
                <a:latin typeface="Calibri" pitchFamily="34" charset="0"/>
              </a:rPr>
            </a:br>
            <a:r>
              <a:rPr lang="ru-RU" sz="2000" b="1">
                <a:solidFill>
                  <a:srgbClr val="4B2CA4"/>
                </a:solidFill>
                <a:latin typeface="Calibri" pitchFamily="34" charset="0"/>
              </a:rPr>
              <a:t/>
            </a:r>
            <a:br>
              <a:rPr lang="ru-RU" sz="2000" b="1">
                <a:solidFill>
                  <a:srgbClr val="4B2CA4"/>
                </a:solidFill>
                <a:latin typeface="Calibri" pitchFamily="34" charset="0"/>
              </a:rPr>
            </a:br>
            <a:endParaRPr lang="ru-RU" sz="2000" b="1">
              <a:solidFill>
                <a:srgbClr val="4B2CA4"/>
              </a:solidFill>
              <a:latin typeface="Calibri" pitchFamily="34" charset="0"/>
            </a:endParaRPr>
          </a:p>
          <a:p>
            <a:endParaRPr lang="ru-RU">
              <a:latin typeface="Calibri"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Заголовок 1"/>
          <p:cNvSpPr>
            <a:spLocks noGrp="1"/>
          </p:cNvSpPr>
          <p:nvPr>
            <p:ph type="title"/>
          </p:nvPr>
        </p:nvSpPr>
        <p:spPr/>
        <p:txBody>
          <a:bodyPr/>
          <a:lstStyle/>
          <a:p>
            <a:endParaRPr lang="ru-RU" smtClean="0"/>
          </a:p>
        </p:txBody>
      </p:sp>
      <p:pic>
        <p:nvPicPr>
          <p:cNvPr id="17410" name="Picture 2" descr="http://player.myshared.ru/404554/data/images/img7.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pic>
        <p:nvPicPr>
          <p:cNvPr id="17411" name="Picture 2" descr="http://i040.radikal.ru/1103/88/0d98d3c2f09a.png"/>
          <p:cNvPicPr>
            <a:picLocks noChangeAspect="1" noChangeArrowheads="1"/>
          </p:cNvPicPr>
          <p:nvPr/>
        </p:nvPicPr>
        <p:blipFill>
          <a:blip r:embed="rId3"/>
          <a:srcRect/>
          <a:stretch>
            <a:fillRect/>
          </a:stretch>
        </p:blipFill>
        <p:spPr bwMode="auto">
          <a:xfrm>
            <a:off x="357188" y="285750"/>
            <a:ext cx="2143125" cy="1714500"/>
          </a:xfrm>
          <a:prstGeom prst="rect">
            <a:avLst/>
          </a:prstGeom>
          <a:noFill/>
          <a:ln w="9525">
            <a:noFill/>
            <a:miter lim="800000"/>
            <a:headEnd/>
            <a:tailEnd/>
          </a:ln>
        </p:spPr>
      </p:pic>
      <p:sp>
        <p:nvSpPr>
          <p:cNvPr id="17412" name="Прямоугольник 4"/>
          <p:cNvSpPr>
            <a:spLocks noChangeArrowheads="1"/>
          </p:cNvSpPr>
          <p:nvPr/>
        </p:nvSpPr>
        <p:spPr bwMode="auto">
          <a:xfrm>
            <a:off x="3000375" y="500063"/>
            <a:ext cx="5286375" cy="5822950"/>
          </a:xfrm>
          <a:prstGeom prst="rect">
            <a:avLst/>
          </a:prstGeom>
          <a:noFill/>
          <a:ln w="9525">
            <a:noFill/>
            <a:miter lim="800000"/>
            <a:headEnd/>
            <a:tailEnd/>
          </a:ln>
        </p:spPr>
        <p:txBody>
          <a:bodyPr>
            <a:spAutoFit/>
          </a:bodyPr>
          <a:lstStyle/>
          <a:p>
            <a:r>
              <a:rPr lang="ru-RU" sz="2000" b="1">
                <a:latin typeface="Times New Roman" pitchFamily="18" charset="0"/>
                <a:cs typeface="Times New Roman" pitchFamily="18" charset="0"/>
              </a:rPr>
              <a:t>Цель : </a:t>
            </a:r>
            <a:r>
              <a:rPr lang="ru-RU" sz="2000" b="1">
                <a:solidFill>
                  <a:srgbClr val="7030A0"/>
                </a:solidFill>
                <a:latin typeface="Times New Roman" pitchFamily="18" charset="0"/>
                <a:cs typeface="Times New Roman" pitchFamily="18" charset="0"/>
              </a:rPr>
              <a:t/>
            </a:r>
            <a:br>
              <a:rPr lang="ru-RU" sz="2000" b="1">
                <a:solidFill>
                  <a:srgbClr val="7030A0"/>
                </a:solidFill>
                <a:latin typeface="Times New Roman" pitchFamily="18" charset="0"/>
                <a:cs typeface="Times New Roman" pitchFamily="18" charset="0"/>
              </a:rPr>
            </a:br>
            <a:r>
              <a:rPr lang="ru-RU" sz="2000" b="1">
                <a:solidFill>
                  <a:srgbClr val="7030A0"/>
                </a:solidFill>
                <a:latin typeface="Times New Roman" pitchFamily="18" charset="0"/>
                <a:cs typeface="Times New Roman" pitchFamily="18" charset="0"/>
              </a:rPr>
              <a:t>Повышение интереса к традициям русского народа (праздник Масленица).</a:t>
            </a:r>
            <a:r>
              <a:rPr lang="ru-RU" sz="2000" b="1">
                <a:solidFill>
                  <a:srgbClr val="7030A0"/>
                </a:solidFill>
                <a:latin typeface="Calibri" pitchFamily="34" charset="0"/>
              </a:rPr>
              <a:t> </a:t>
            </a:r>
          </a:p>
          <a:p>
            <a:endParaRPr lang="ru-RU" sz="2000" b="1">
              <a:latin typeface="Calibri" pitchFamily="34" charset="0"/>
            </a:endParaRPr>
          </a:p>
          <a:p>
            <a:r>
              <a:rPr lang="ru-RU" sz="2000" b="1">
                <a:latin typeface="Times New Roman" pitchFamily="18" charset="0"/>
                <a:cs typeface="Times New Roman" pitchFamily="18" charset="0"/>
              </a:rPr>
              <a:t>Задачи:</a:t>
            </a:r>
          </a:p>
          <a:p>
            <a:pPr algn="just">
              <a:buFont typeface="Wingdings" pitchFamily="2" charset="2"/>
              <a:buChar char="§"/>
            </a:pPr>
            <a:r>
              <a:rPr lang="ru-RU" sz="2000" b="1">
                <a:solidFill>
                  <a:srgbClr val="7030A0"/>
                </a:solidFill>
                <a:latin typeface="Times New Roman" pitchFamily="18" charset="0"/>
                <a:cs typeface="Times New Roman" pitchFamily="18" charset="0"/>
              </a:rPr>
              <a:t>возрождение  интереса к обрядовым русским праздникам;</a:t>
            </a:r>
          </a:p>
          <a:p>
            <a:pPr algn="just">
              <a:buFont typeface="Wingdings" pitchFamily="2" charset="2"/>
              <a:buChar char="§"/>
            </a:pPr>
            <a:r>
              <a:rPr lang="ru-RU" sz="2000" b="1">
                <a:solidFill>
                  <a:srgbClr val="7030A0"/>
                </a:solidFill>
                <a:latin typeface="Times New Roman" pitchFamily="18" charset="0"/>
                <a:cs typeface="Times New Roman" pitchFamily="18" charset="0"/>
              </a:rPr>
              <a:t>воспитание патриотизма, основанного на русских традициях;</a:t>
            </a:r>
          </a:p>
          <a:p>
            <a:pPr algn="just">
              <a:buFont typeface="Wingdings" pitchFamily="2" charset="2"/>
              <a:buChar char="§"/>
            </a:pPr>
            <a:r>
              <a:rPr lang="ru-RU" sz="2000" b="1">
                <a:solidFill>
                  <a:srgbClr val="7030A0"/>
                </a:solidFill>
                <a:latin typeface="Times New Roman" pitchFamily="18" charset="0"/>
                <a:cs typeface="Times New Roman" pitchFamily="18" charset="0"/>
              </a:rPr>
              <a:t>обогащение духовного мира воспитанников и их родителей</a:t>
            </a:r>
            <a:r>
              <a:rPr lang="en-US" sz="2000" b="1">
                <a:solidFill>
                  <a:srgbClr val="7030A0"/>
                </a:solidFill>
                <a:latin typeface="Times New Roman" pitchFamily="18" charset="0"/>
                <a:cs typeface="Times New Roman" pitchFamily="18" charset="0"/>
              </a:rPr>
              <a:t> </a:t>
            </a:r>
            <a:r>
              <a:rPr lang="ru-RU" sz="2000" b="1">
                <a:solidFill>
                  <a:srgbClr val="7030A0"/>
                </a:solidFill>
                <a:latin typeface="Times New Roman" pitchFamily="18" charset="0"/>
                <a:cs typeface="Times New Roman" pitchFamily="18" charset="0"/>
              </a:rPr>
              <a:t>;</a:t>
            </a:r>
            <a:endParaRPr lang="en-US" sz="2000" b="1">
              <a:solidFill>
                <a:srgbClr val="7030A0"/>
              </a:solidFill>
              <a:latin typeface="Times New Roman" pitchFamily="18" charset="0"/>
              <a:cs typeface="Times New Roman" pitchFamily="18" charset="0"/>
            </a:endParaRPr>
          </a:p>
          <a:p>
            <a:pPr algn="just">
              <a:buFont typeface="Wingdings" pitchFamily="2" charset="2"/>
              <a:buChar char="§"/>
            </a:pPr>
            <a:r>
              <a:rPr lang="ru-RU" sz="2000" b="1">
                <a:solidFill>
                  <a:srgbClr val="7030A0"/>
                </a:solidFill>
                <a:latin typeface="Times New Roman" pitchFamily="18" charset="0"/>
                <a:cs typeface="Times New Roman" pitchFamily="18" charset="0"/>
              </a:rPr>
              <a:t>ориентирование родителей воспитанников на приобщение детей к русской</a:t>
            </a:r>
            <a:r>
              <a:rPr lang="en-US" sz="2000" b="1">
                <a:solidFill>
                  <a:srgbClr val="7030A0"/>
                </a:solidFill>
                <a:latin typeface="Times New Roman" pitchFamily="18" charset="0"/>
                <a:cs typeface="Times New Roman" pitchFamily="18" charset="0"/>
              </a:rPr>
              <a:t> </a:t>
            </a:r>
            <a:r>
              <a:rPr lang="ru-RU" sz="2000" b="1">
                <a:solidFill>
                  <a:srgbClr val="7030A0"/>
                </a:solidFill>
                <a:latin typeface="Times New Roman" pitchFamily="18" charset="0"/>
                <a:cs typeface="Times New Roman" pitchFamily="18" charset="0"/>
              </a:rPr>
              <a:t>культуре в семье.</a:t>
            </a:r>
          </a:p>
          <a:p>
            <a:pPr algn="just">
              <a:buFont typeface="Wingdings" pitchFamily="2" charset="2"/>
              <a:buChar char="§"/>
            </a:pPr>
            <a:endParaRPr lang="ru-RU" sz="2000" b="1">
              <a:solidFill>
                <a:srgbClr val="7030A0"/>
              </a:solidFill>
              <a:latin typeface="Times New Roman" pitchFamily="18" charset="0"/>
              <a:cs typeface="Times New Roman" pitchFamily="18" charset="0"/>
            </a:endParaRPr>
          </a:p>
          <a:p>
            <a:endParaRPr lang="ru-RU" sz="2000" b="1">
              <a:solidFill>
                <a:srgbClr val="0070C0"/>
              </a:solidFill>
              <a:latin typeface="Times New Roman" pitchFamily="18" charset="0"/>
              <a:cs typeface="Times New Roman" pitchFamily="18" charset="0"/>
            </a:endParaRPr>
          </a:p>
          <a:p>
            <a:endParaRPr lang="ru-RU" sz="2000">
              <a:solidFill>
                <a:srgbClr val="0070C0"/>
              </a:solidFill>
              <a:latin typeface="Times New Roman" pitchFamily="18" charset="0"/>
              <a:cs typeface="Times New Roman" pitchFamily="18" charset="0"/>
            </a:endParaRPr>
          </a:p>
          <a:p>
            <a:endParaRPr lang="ru-RU">
              <a:solidFill>
                <a:srgbClr val="0070C0"/>
              </a:solidFill>
              <a:latin typeface="Times New Roman" pitchFamily="18" charset="0"/>
              <a:cs typeface="Times New Roman" pitchFamily="18" charset="0"/>
            </a:endParaRPr>
          </a:p>
          <a:p>
            <a:endParaRPr lang="ru-RU">
              <a:solidFill>
                <a:srgbClr val="0070C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Заголовок 1"/>
          <p:cNvSpPr>
            <a:spLocks noGrp="1"/>
          </p:cNvSpPr>
          <p:nvPr>
            <p:ph type="title"/>
          </p:nvPr>
        </p:nvSpPr>
        <p:spPr/>
        <p:txBody>
          <a:bodyPr/>
          <a:lstStyle/>
          <a:p>
            <a:endParaRPr lang="ru-RU" smtClean="0"/>
          </a:p>
        </p:txBody>
      </p:sp>
      <p:pic>
        <p:nvPicPr>
          <p:cNvPr id="18434" name="Picture 2" descr="http://player.myshared.ru/404554/data/images/img7.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pic>
        <p:nvPicPr>
          <p:cNvPr id="18435" name="Picture 2" descr="http://i040.radikal.ru/1103/88/0d98d3c2f09a.png"/>
          <p:cNvPicPr>
            <a:picLocks noChangeAspect="1" noChangeArrowheads="1"/>
          </p:cNvPicPr>
          <p:nvPr/>
        </p:nvPicPr>
        <p:blipFill>
          <a:blip r:embed="rId3"/>
          <a:srcRect/>
          <a:stretch>
            <a:fillRect/>
          </a:stretch>
        </p:blipFill>
        <p:spPr bwMode="auto">
          <a:xfrm>
            <a:off x="357188" y="285750"/>
            <a:ext cx="2143125" cy="1714500"/>
          </a:xfrm>
          <a:prstGeom prst="rect">
            <a:avLst/>
          </a:prstGeom>
          <a:noFill/>
          <a:ln w="9525">
            <a:noFill/>
            <a:miter lim="800000"/>
            <a:headEnd/>
            <a:tailEnd/>
          </a:ln>
        </p:spPr>
      </p:pic>
      <p:sp>
        <p:nvSpPr>
          <p:cNvPr id="18436" name="Прямоугольник 4"/>
          <p:cNvSpPr>
            <a:spLocks noChangeArrowheads="1"/>
          </p:cNvSpPr>
          <p:nvPr/>
        </p:nvSpPr>
        <p:spPr bwMode="auto">
          <a:xfrm>
            <a:off x="3000375" y="500063"/>
            <a:ext cx="5286375" cy="6767512"/>
          </a:xfrm>
          <a:prstGeom prst="rect">
            <a:avLst/>
          </a:prstGeom>
          <a:noFill/>
          <a:ln w="9525">
            <a:noFill/>
            <a:miter lim="800000"/>
            <a:headEnd/>
            <a:tailEnd/>
          </a:ln>
        </p:spPr>
        <p:txBody>
          <a:bodyPr>
            <a:spAutoFit/>
          </a:bodyPr>
          <a:lstStyle/>
          <a:p>
            <a:pPr algn="ctr"/>
            <a:r>
              <a:rPr lang="ru-RU" sz="2400" b="1" dirty="0">
                <a:latin typeface="Times New Roman" pitchFamily="18" charset="0"/>
                <a:cs typeface="Times New Roman" pitchFamily="18" charset="0"/>
              </a:rPr>
              <a:t>Ожидаемые результаты проекта:</a:t>
            </a:r>
            <a:endParaRPr lang="ru-RU" sz="2400" dirty="0">
              <a:latin typeface="Times New Roman" pitchFamily="18" charset="0"/>
              <a:cs typeface="Times New Roman" pitchFamily="18" charset="0"/>
            </a:endParaRPr>
          </a:p>
          <a:p>
            <a:pPr algn="ctr"/>
            <a:r>
              <a:rPr lang="ru-RU" sz="2000" b="1" dirty="0">
                <a:latin typeface="Times New Roman" pitchFamily="18" charset="0"/>
                <a:cs typeface="Times New Roman" pitchFamily="18" charset="0"/>
              </a:rPr>
              <a:t> </a:t>
            </a:r>
            <a:endParaRPr lang="ru-RU" sz="2000" dirty="0">
              <a:latin typeface="Times New Roman" pitchFamily="18" charset="0"/>
              <a:cs typeface="Times New Roman" pitchFamily="18" charset="0"/>
            </a:endParaRPr>
          </a:p>
          <a:p>
            <a:pPr algn="just">
              <a:buFont typeface="Wingdings" pitchFamily="2" charset="2"/>
              <a:buChar char="§"/>
            </a:pPr>
            <a:r>
              <a:rPr lang="ru-RU" dirty="0">
                <a:solidFill>
                  <a:srgbClr val="7030A0"/>
                </a:solidFill>
                <a:latin typeface="Times New Roman" pitchFamily="18" charset="0"/>
                <a:cs typeface="Times New Roman" pitchFamily="18" charset="0"/>
              </a:rPr>
              <a:t> </a:t>
            </a:r>
            <a:r>
              <a:rPr lang="ru-RU" sz="2000" b="1" dirty="0">
                <a:solidFill>
                  <a:srgbClr val="7030A0"/>
                </a:solidFill>
                <a:latin typeface="Times New Roman" pitchFamily="18" charset="0"/>
                <a:cs typeface="Times New Roman" pitchFamily="18" charset="0"/>
              </a:rPr>
              <a:t>Приобщение детей к традиции проведения народного праздника – Масленицы через сопереживание и непосредственное участие их в общем действии.</a:t>
            </a:r>
          </a:p>
          <a:p>
            <a:pPr algn="just"/>
            <a:endParaRPr lang="ru-RU" sz="2000" b="1" dirty="0">
              <a:solidFill>
                <a:srgbClr val="7030A0"/>
              </a:solidFill>
              <a:latin typeface="Times New Roman" pitchFamily="18" charset="0"/>
              <a:cs typeface="Times New Roman" pitchFamily="18" charset="0"/>
            </a:endParaRPr>
          </a:p>
          <a:p>
            <a:pPr algn="just">
              <a:buFont typeface="Wingdings" pitchFamily="2" charset="2"/>
              <a:buChar char="§"/>
            </a:pPr>
            <a:r>
              <a:rPr lang="ru-RU" sz="2000" b="1" dirty="0">
                <a:solidFill>
                  <a:srgbClr val="7030A0"/>
                </a:solidFill>
                <a:latin typeface="Times New Roman" pitchFamily="18" charset="0"/>
                <a:cs typeface="Times New Roman" pitchFamily="18" charset="0"/>
              </a:rPr>
              <a:t> Создание атмосферы радости приобщения к традиционному народному празднику.</a:t>
            </a:r>
          </a:p>
          <a:p>
            <a:pPr algn="just"/>
            <a:endParaRPr lang="ru-RU" sz="2000" b="1" dirty="0">
              <a:solidFill>
                <a:srgbClr val="7030A0"/>
              </a:solidFill>
              <a:latin typeface="Times New Roman" pitchFamily="18" charset="0"/>
              <a:cs typeface="Times New Roman" pitchFamily="18" charset="0"/>
            </a:endParaRPr>
          </a:p>
          <a:p>
            <a:pPr algn="just">
              <a:buFont typeface="Wingdings" pitchFamily="2" charset="2"/>
              <a:buChar char="§"/>
            </a:pPr>
            <a:r>
              <a:rPr lang="ru-RU" sz="2000" b="1" dirty="0">
                <a:solidFill>
                  <a:srgbClr val="7030A0"/>
                </a:solidFill>
                <a:latin typeface="Times New Roman" pitchFamily="18" charset="0"/>
                <a:cs typeface="Times New Roman" pitchFamily="18" charset="0"/>
              </a:rPr>
              <a:t> Повышение познавательного интереса к родной культуре  истории.</a:t>
            </a:r>
          </a:p>
          <a:p>
            <a:pPr algn="just"/>
            <a:endParaRPr lang="ru-RU" sz="2000" b="1" dirty="0">
              <a:solidFill>
                <a:srgbClr val="7030A0"/>
              </a:solidFill>
              <a:latin typeface="Times New Roman" pitchFamily="18" charset="0"/>
              <a:cs typeface="Times New Roman" pitchFamily="18" charset="0"/>
            </a:endParaRPr>
          </a:p>
          <a:p>
            <a:pPr algn="just">
              <a:buFont typeface="Wingdings" pitchFamily="2" charset="2"/>
              <a:buChar char="§"/>
            </a:pPr>
            <a:r>
              <a:rPr lang="ru-RU" sz="2000" b="1" dirty="0">
                <a:solidFill>
                  <a:srgbClr val="7030A0"/>
                </a:solidFill>
                <a:latin typeface="Times New Roman" pitchFamily="18" charset="0"/>
                <a:cs typeface="Times New Roman" pitchFamily="18" charset="0"/>
              </a:rPr>
              <a:t> Творческое самовыражение воспитанников и их родителей в процессе реализации проекта.</a:t>
            </a:r>
          </a:p>
          <a:p>
            <a:pPr algn="just"/>
            <a:endParaRPr lang="ru-RU" sz="2000" b="1" dirty="0">
              <a:solidFill>
                <a:srgbClr val="7030A0"/>
              </a:solidFill>
              <a:latin typeface="Times New Roman" pitchFamily="18" charset="0"/>
              <a:cs typeface="Times New Roman" pitchFamily="18" charset="0"/>
            </a:endParaRPr>
          </a:p>
          <a:p>
            <a:endParaRPr lang="ru-RU" sz="2000" b="1" dirty="0">
              <a:solidFill>
                <a:srgbClr val="7030A0"/>
              </a:solidFill>
              <a:latin typeface="Times New Roman" pitchFamily="18" charset="0"/>
              <a:cs typeface="Times New Roman" pitchFamily="18" charset="0"/>
            </a:endParaRPr>
          </a:p>
          <a:p>
            <a:endParaRPr lang="ru-RU" sz="2000" b="1" dirty="0">
              <a:solidFill>
                <a:srgbClr val="0070C0"/>
              </a:solidFill>
              <a:latin typeface="Times New Roman" pitchFamily="18" charset="0"/>
              <a:cs typeface="Times New Roman" pitchFamily="18" charset="0"/>
            </a:endParaRPr>
          </a:p>
          <a:p>
            <a:endParaRPr lang="ru-RU" dirty="0">
              <a:solidFill>
                <a:srgbClr val="0070C0"/>
              </a:solidFill>
              <a:latin typeface="Times New Roman" pitchFamily="18" charset="0"/>
              <a:cs typeface="Times New Roman" pitchFamily="18" charset="0"/>
            </a:endParaRPr>
          </a:p>
          <a:p>
            <a:endParaRPr lang="ru-RU" dirty="0">
              <a:solidFill>
                <a:srgbClr val="0070C0"/>
              </a:solidFill>
              <a:latin typeface="Times New Roman" pitchFamily="18" charset="0"/>
              <a:cs typeface="Times New Roman" pitchFamily="18" charset="0"/>
            </a:endParaRPr>
          </a:p>
          <a:p>
            <a:endParaRPr lang="ru-RU" dirty="0">
              <a:solidFill>
                <a:srgbClr val="0070C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Заголовок 1"/>
          <p:cNvSpPr>
            <a:spLocks noGrp="1"/>
          </p:cNvSpPr>
          <p:nvPr>
            <p:ph type="title"/>
          </p:nvPr>
        </p:nvSpPr>
        <p:spPr/>
        <p:txBody>
          <a:bodyPr/>
          <a:lstStyle/>
          <a:p>
            <a:endParaRPr lang="ru-RU" smtClean="0"/>
          </a:p>
        </p:txBody>
      </p:sp>
      <p:pic>
        <p:nvPicPr>
          <p:cNvPr id="19458" name="Picture 2" descr="http://player.myshared.ru/404554/data/images/img7.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pic>
        <p:nvPicPr>
          <p:cNvPr id="19459" name="Picture 2" descr="http://i040.radikal.ru/1103/88/0d98d3c2f09a.png"/>
          <p:cNvPicPr>
            <a:picLocks noChangeAspect="1" noChangeArrowheads="1"/>
          </p:cNvPicPr>
          <p:nvPr/>
        </p:nvPicPr>
        <p:blipFill>
          <a:blip r:embed="rId3"/>
          <a:srcRect/>
          <a:stretch>
            <a:fillRect/>
          </a:stretch>
        </p:blipFill>
        <p:spPr bwMode="auto">
          <a:xfrm>
            <a:off x="357188" y="285750"/>
            <a:ext cx="2143125" cy="1714500"/>
          </a:xfrm>
          <a:prstGeom prst="rect">
            <a:avLst/>
          </a:prstGeom>
          <a:noFill/>
          <a:ln w="9525">
            <a:noFill/>
            <a:miter lim="800000"/>
            <a:headEnd/>
            <a:tailEnd/>
          </a:ln>
        </p:spPr>
      </p:pic>
      <p:sp>
        <p:nvSpPr>
          <p:cNvPr id="19460" name="Прямоугольник 4"/>
          <p:cNvSpPr>
            <a:spLocks noChangeArrowheads="1"/>
          </p:cNvSpPr>
          <p:nvPr/>
        </p:nvSpPr>
        <p:spPr bwMode="auto">
          <a:xfrm>
            <a:off x="3000375" y="500063"/>
            <a:ext cx="5286375" cy="2646362"/>
          </a:xfrm>
          <a:prstGeom prst="rect">
            <a:avLst/>
          </a:prstGeom>
          <a:noFill/>
          <a:ln w="9525">
            <a:noFill/>
            <a:miter lim="800000"/>
            <a:headEnd/>
            <a:tailEnd/>
          </a:ln>
        </p:spPr>
        <p:txBody>
          <a:bodyPr>
            <a:spAutoFit/>
          </a:bodyPr>
          <a:lstStyle/>
          <a:p>
            <a:pPr algn="ctr"/>
            <a:endParaRPr lang="ru-RU" sz="2000">
              <a:latin typeface="Times New Roman" pitchFamily="18" charset="0"/>
              <a:cs typeface="Times New Roman" pitchFamily="18" charset="0"/>
            </a:endParaRPr>
          </a:p>
          <a:p>
            <a:pPr algn="ctr"/>
            <a:r>
              <a:rPr lang="ru-RU" sz="2000" b="1">
                <a:latin typeface="Times New Roman" pitchFamily="18" charset="0"/>
                <a:cs typeface="Times New Roman" pitchFamily="18" charset="0"/>
              </a:rPr>
              <a:t> </a:t>
            </a:r>
            <a:endParaRPr lang="ru-RU" sz="2000">
              <a:latin typeface="Times New Roman" pitchFamily="18" charset="0"/>
              <a:cs typeface="Times New Roman" pitchFamily="18" charset="0"/>
            </a:endParaRPr>
          </a:p>
          <a:p>
            <a:pPr algn="just"/>
            <a:endParaRPr lang="ru-RU">
              <a:solidFill>
                <a:srgbClr val="7030A0"/>
              </a:solidFill>
              <a:latin typeface="Times New Roman" pitchFamily="18" charset="0"/>
              <a:cs typeface="Times New Roman" pitchFamily="18" charset="0"/>
            </a:endParaRPr>
          </a:p>
          <a:p>
            <a:pPr algn="just"/>
            <a:endParaRPr lang="ru-RU" b="1">
              <a:solidFill>
                <a:srgbClr val="7030A0"/>
              </a:solidFill>
              <a:latin typeface="Times New Roman" pitchFamily="18" charset="0"/>
              <a:cs typeface="Times New Roman" pitchFamily="18" charset="0"/>
            </a:endParaRPr>
          </a:p>
          <a:p>
            <a:endParaRPr lang="ru-RU">
              <a:solidFill>
                <a:srgbClr val="7030A0"/>
              </a:solidFill>
              <a:latin typeface="Times New Roman" pitchFamily="18" charset="0"/>
              <a:cs typeface="Times New Roman" pitchFamily="18" charset="0"/>
            </a:endParaRPr>
          </a:p>
          <a:p>
            <a:endParaRPr lang="ru-RU">
              <a:solidFill>
                <a:srgbClr val="0070C0"/>
              </a:solidFill>
              <a:latin typeface="Times New Roman" pitchFamily="18" charset="0"/>
              <a:cs typeface="Times New Roman" pitchFamily="18" charset="0"/>
            </a:endParaRPr>
          </a:p>
          <a:p>
            <a:endParaRPr lang="ru-RU">
              <a:solidFill>
                <a:srgbClr val="0070C0"/>
              </a:solidFill>
              <a:latin typeface="Times New Roman" pitchFamily="18" charset="0"/>
              <a:cs typeface="Times New Roman" pitchFamily="18" charset="0"/>
            </a:endParaRPr>
          </a:p>
          <a:p>
            <a:endParaRPr lang="ru-RU">
              <a:solidFill>
                <a:srgbClr val="0070C0"/>
              </a:solidFill>
              <a:latin typeface="Times New Roman" pitchFamily="18" charset="0"/>
              <a:cs typeface="Times New Roman" pitchFamily="18" charset="0"/>
            </a:endParaRPr>
          </a:p>
          <a:p>
            <a:endParaRPr lang="ru-RU">
              <a:solidFill>
                <a:srgbClr val="0070C0"/>
              </a:solidFill>
              <a:latin typeface="Times New Roman" pitchFamily="18" charset="0"/>
              <a:cs typeface="Times New Roman" pitchFamily="18" charset="0"/>
            </a:endParaRPr>
          </a:p>
        </p:txBody>
      </p:sp>
      <p:sp>
        <p:nvSpPr>
          <p:cNvPr id="8" name="Овал 7"/>
          <p:cNvSpPr/>
          <p:nvPr/>
        </p:nvSpPr>
        <p:spPr>
          <a:xfrm>
            <a:off x="3500438" y="4000500"/>
            <a:ext cx="3519487" cy="2428875"/>
          </a:xfrm>
          <a:prstGeom prst="ellipse">
            <a:avLst/>
          </a:prstGeom>
          <a:solidFill>
            <a:srgbClr val="FF00FF"/>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ru-RU" sz="2400" b="1">
                <a:solidFill>
                  <a:srgbClr val="FFFFFF"/>
                </a:solidFill>
                <a:latin typeface="Times New Roman" pitchFamily="18" charset="0"/>
                <a:cs typeface="Times New Roman" pitchFamily="18" charset="0"/>
              </a:rPr>
              <a:t>Родители воспитанников</a:t>
            </a:r>
          </a:p>
        </p:txBody>
      </p:sp>
      <p:sp>
        <p:nvSpPr>
          <p:cNvPr id="9" name="Овал 8"/>
          <p:cNvSpPr/>
          <p:nvPr/>
        </p:nvSpPr>
        <p:spPr>
          <a:xfrm>
            <a:off x="857250" y="2428875"/>
            <a:ext cx="3071813" cy="2143125"/>
          </a:xfrm>
          <a:prstGeom prst="ellipse">
            <a:avLst/>
          </a:prstGeom>
          <a:solidFill>
            <a:srgbClr val="FF00FF"/>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ru-RU" sz="2400" b="1" dirty="0">
                <a:solidFill>
                  <a:schemeClr val="bg1"/>
                </a:solidFill>
                <a:latin typeface="Times New Roman" pitchFamily="18" charset="0"/>
                <a:cs typeface="Times New Roman" pitchFamily="18" charset="0"/>
              </a:rPr>
              <a:t>Дети подготовительной </a:t>
            </a:r>
            <a:r>
              <a:rPr lang="ru-RU" sz="2400" b="1" dirty="0" smtClean="0">
                <a:solidFill>
                  <a:schemeClr val="bg1"/>
                </a:solidFill>
                <a:latin typeface="Times New Roman" pitchFamily="18" charset="0"/>
                <a:cs typeface="Times New Roman" pitchFamily="18" charset="0"/>
              </a:rPr>
              <a:t>группы</a:t>
            </a:r>
            <a:endParaRPr lang="ru-RU" sz="2400" b="1" dirty="0">
              <a:solidFill>
                <a:schemeClr val="bg1"/>
              </a:solidFill>
            </a:endParaRPr>
          </a:p>
        </p:txBody>
      </p:sp>
      <p:sp>
        <p:nvSpPr>
          <p:cNvPr id="10" name="Овал 9"/>
          <p:cNvSpPr/>
          <p:nvPr/>
        </p:nvSpPr>
        <p:spPr>
          <a:xfrm>
            <a:off x="3429000" y="1143000"/>
            <a:ext cx="2857500" cy="2128838"/>
          </a:xfrm>
          <a:prstGeom prst="ellipse">
            <a:avLst/>
          </a:prstGeom>
          <a:solidFill>
            <a:srgbClr val="FF00FF"/>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ru-RU" sz="2400" b="1">
                <a:solidFill>
                  <a:schemeClr val="bg1"/>
                </a:solidFill>
                <a:latin typeface="Times New Roman" pitchFamily="18" charset="0"/>
                <a:cs typeface="Times New Roman" pitchFamily="18" charset="0"/>
              </a:rPr>
              <a:t>Воспитатели</a:t>
            </a:r>
          </a:p>
        </p:txBody>
      </p:sp>
      <p:sp>
        <p:nvSpPr>
          <p:cNvPr id="11" name="Овал 10"/>
          <p:cNvSpPr/>
          <p:nvPr/>
        </p:nvSpPr>
        <p:spPr>
          <a:xfrm>
            <a:off x="6000750" y="2214563"/>
            <a:ext cx="3143250" cy="2214562"/>
          </a:xfrm>
          <a:prstGeom prst="ellipse">
            <a:avLst/>
          </a:prstGeom>
          <a:solidFill>
            <a:srgbClr val="FF00FF"/>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ru-RU" sz="2400" b="1">
                <a:solidFill>
                  <a:schemeClr val="bg1"/>
                </a:solidFill>
                <a:latin typeface="Times New Roman" pitchFamily="18" charset="0"/>
                <a:cs typeface="Times New Roman" pitchFamily="18" charset="0"/>
              </a:rPr>
              <a:t>Музыкальный руководитель</a:t>
            </a:r>
          </a:p>
        </p:txBody>
      </p:sp>
      <p:sp>
        <p:nvSpPr>
          <p:cNvPr id="19465" name="TextBox 11"/>
          <p:cNvSpPr txBox="1">
            <a:spLocks noChangeArrowheads="1"/>
          </p:cNvSpPr>
          <p:nvPr/>
        </p:nvSpPr>
        <p:spPr bwMode="auto">
          <a:xfrm>
            <a:off x="3203575" y="765175"/>
            <a:ext cx="3989388" cy="457200"/>
          </a:xfrm>
          <a:prstGeom prst="rect">
            <a:avLst/>
          </a:prstGeom>
          <a:noFill/>
          <a:ln w="9525">
            <a:noFill/>
            <a:miter lim="800000"/>
            <a:headEnd/>
            <a:tailEnd/>
          </a:ln>
        </p:spPr>
        <p:txBody>
          <a:bodyPr>
            <a:spAutoFit/>
          </a:bodyPr>
          <a:lstStyle/>
          <a:p>
            <a:pPr algn="ctr"/>
            <a:r>
              <a:rPr lang="ru-RU" sz="2400" b="1">
                <a:solidFill>
                  <a:srgbClr val="7030A0"/>
                </a:solidFill>
                <a:latin typeface="Times New Roman" pitchFamily="18" charset="0"/>
                <a:cs typeface="Times New Roman" pitchFamily="18" charset="0"/>
              </a:rPr>
              <a:t>Участники проекта</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Заголовок 1"/>
          <p:cNvSpPr>
            <a:spLocks noGrp="1"/>
          </p:cNvSpPr>
          <p:nvPr>
            <p:ph type="title"/>
          </p:nvPr>
        </p:nvSpPr>
        <p:spPr/>
        <p:txBody>
          <a:bodyPr/>
          <a:lstStyle/>
          <a:p>
            <a:endParaRPr lang="ru-RU" smtClean="0"/>
          </a:p>
        </p:txBody>
      </p:sp>
      <p:pic>
        <p:nvPicPr>
          <p:cNvPr id="20482" name="Picture 2" descr="http://player.myshared.ru/404554/data/images/img7.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pic>
        <p:nvPicPr>
          <p:cNvPr id="20483" name="Picture 2" descr="http://i040.radikal.ru/1103/88/0d98d3c2f09a.png"/>
          <p:cNvPicPr>
            <a:picLocks noChangeAspect="1" noChangeArrowheads="1"/>
          </p:cNvPicPr>
          <p:nvPr/>
        </p:nvPicPr>
        <p:blipFill>
          <a:blip r:embed="rId3"/>
          <a:srcRect/>
          <a:stretch>
            <a:fillRect/>
          </a:stretch>
        </p:blipFill>
        <p:spPr bwMode="auto">
          <a:xfrm>
            <a:off x="357188" y="285750"/>
            <a:ext cx="2143125" cy="1714500"/>
          </a:xfrm>
          <a:prstGeom prst="rect">
            <a:avLst/>
          </a:prstGeom>
          <a:noFill/>
          <a:ln w="9525">
            <a:noFill/>
            <a:miter lim="800000"/>
            <a:headEnd/>
            <a:tailEnd/>
          </a:ln>
        </p:spPr>
      </p:pic>
      <p:sp>
        <p:nvSpPr>
          <p:cNvPr id="20484" name="Прямоугольник 4"/>
          <p:cNvSpPr>
            <a:spLocks noChangeArrowheads="1"/>
          </p:cNvSpPr>
          <p:nvPr/>
        </p:nvSpPr>
        <p:spPr bwMode="auto">
          <a:xfrm>
            <a:off x="2571750" y="500063"/>
            <a:ext cx="5715000" cy="7681912"/>
          </a:xfrm>
          <a:prstGeom prst="rect">
            <a:avLst/>
          </a:prstGeom>
          <a:noFill/>
          <a:ln w="9525">
            <a:noFill/>
            <a:miter lim="800000"/>
            <a:headEnd/>
            <a:tailEnd/>
          </a:ln>
        </p:spPr>
        <p:txBody>
          <a:bodyPr>
            <a:spAutoFit/>
          </a:bodyPr>
          <a:lstStyle/>
          <a:p>
            <a:pPr algn="ctr"/>
            <a:r>
              <a:rPr lang="ru-RU" sz="2000" b="1" dirty="0">
                <a:latin typeface="Times New Roman" pitchFamily="18" charset="0"/>
                <a:cs typeface="Times New Roman" pitchFamily="18" charset="0"/>
              </a:rPr>
              <a:t> </a:t>
            </a:r>
            <a:endParaRPr lang="ru-RU" sz="2000" dirty="0">
              <a:latin typeface="Times New Roman" pitchFamily="18" charset="0"/>
              <a:cs typeface="Times New Roman" pitchFamily="18" charset="0"/>
            </a:endParaRPr>
          </a:p>
          <a:p>
            <a:r>
              <a:rPr lang="ru-RU" sz="2400" b="1" dirty="0">
                <a:latin typeface="Times New Roman" pitchFamily="18" charset="0"/>
                <a:cs typeface="Times New Roman" pitchFamily="18" charset="0"/>
              </a:rPr>
              <a:t>Этапы реализации проекта</a:t>
            </a:r>
            <a:endParaRPr lang="ru-RU" sz="2400" dirty="0">
              <a:latin typeface="Times New Roman" pitchFamily="18" charset="0"/>
              <a:cs typeface="Times New Roman" pitchFamily="18" charset="0"/>
            </a:endParaRPr>
          </a:p>
          <a:p>
            <a:r>
              <a:rPr lang="ru-RU" sz="2400" dirty="0">
                <a:latin typeface="Times New Roman" pitchFamily="18" charset="0"/>
                <a:cs typeface="Times New Roman" pitchFamily="18" charset="0"/>
              </a:rPr>
              <a:t> </a:t>
            </a:r>
          </a:p>
          <a:p>
            <a:r>
              <a:rPr lang="ru-RU" sz="2400" b="1" dirty="0">
                <a:latin typeface="Times New Roman" pitchFamily="18" charset="0"/>
                <a:cs typeface="Times New Roman" pitchFamily="18" charset="0"/>
              </a:rPr>
              <a:t>1 этап – Подготовительный </a:t>
            </a:r>
            <a:r>
              <a:rPr lang="ru-RU" sz="2400" dirty="0">
                <a:latin typeface="Times New Roman" pitchFamily="18" charset="0"/>
                <a:cs typeface="Times New Roman" pitchFamily="18" charset="0"/>
              </a:rPr>
              <a:t>(</a:t>
            </a:r>
            <a:r>
              <a:rPr lang="ru-RU" sz="2400" dirty="0" smtClean="0">
                <a:latin typeface="Times New Roman" pitchFamily="18" charset="0"/>
                <a:cs typeface="Times New Roman" pitchFamily="18" charset="0"/>
              </a:rPr>
              <a:t>февраль, 2022 </a:t>
            </a:r>
            <a:r>
              <a:rPr lang="ru-RU" sz="2400" dirty="0">
                <a:latin typeface="Times New Roman" pitchFamily="18" charset="0"/>
                <a:cs typeface="Times New Roman" pitchFamily="18" charset="0"/>
              </a:rPr>
              <a:t>г.)</a:t>
            </a:r>
          </a:p>
          <a:p>
            <a:r>
              <a:rPr lang="ru-RU" dirty="0">
                <a:latin typeface="Calibri" pitchFamily="34" charset="0"/>
              </a:rPr>
              <a:t> </a:t>
            </a:r>
          </a:p>
          <a:p>
            <a:pPr>
              <a:buFont typeface="Wingdings" pitchFamily="2" charset="2"/>
              <a:buChar char="§"/>
            </a:pPr>
            <a:r>
              <a:rPr lang="ru-RU" sz="2000" b="1" dirty="0">
                <a:solidFill>
                  <a:srgbClr val="7030A0"/>
                </a:solidFill>
                <a:latin typeface="Times New Roman" pitchFamily="18" charset="0"/>
                <a:cs typeface="Times New Roman" pitchFamily="18" charset="0"/>
              </a:rPr>
              <a:t>Изучение методической литературы, пособий и видеозаписей по данной теме;</a:t>
            </a:r>
          </a:p>
          <a:p>
            <a:pPr>
              <a:buFont typeface="Wingdings" pitchFamily="2" charset="2"/>
              <a:buChar char="§"/>
            </a:pPr>
            <a:r>
              <a:rPr lang="ru-RU" sz="2000" b="1" dirty="0">
                <a:solidFill>
                  <a:srgbClr val="7030A0"/>
                </a:solidFill>
                <a:latin typeface="Times New Roman" pitchFamily="18" charset="0"/>
                <a:cs typeface="Times New Roman" pitchFamily="18" charset="0"/>
              </a:rPr>
              <a:t>Знакомство с опытом работы специалистов других детских садов;</a:t>
            </a:r>
          </a:p>
          <a:p>
            <a:pPr>
              <a:buFont typeface="Wingdings" pitchFamily="2" charset="2"/>
              <a:buChar char="§"/>
            </a:pPr>
            <a:r>
              <a:rPr lang="ru-RU" sz="2000" b="1" dirty="0">
                <a:solidFill>
                  <a:srgbClr val="7030A0"/>
                </a:solidFill>
                <a:latin typeface="Times New Roman" pitchFamily="18" charset="0"/>
                <a:cs typeface="Times New Roman" pitchFamily="18" charset="0"/>
              </a:rPr>
              <a:t>Подготовка консультации для родителей  на тему: </a:t>
            </a:r>
          </a:p>
          <a:p>
            <a:r>
              <a:rPr lang="ru-RU" sz="2000" b="1" dirty="0">
                <a:solidFill>
                  <a:srgbClr val="7030A0"/>
                </a:solidFill>
                <a:latin typeface="Times New Roman" pitchFamily="18" charset="0"/>
                <a:cs typeface="Times New Roman" pitchFamily="18" charset="0"/>
              </a:rPr>
              <a:t>   «Традиции празднования Масленицы»</a:t>
            </a:r>
          </a:p>
          <a:p>
            <a:pPr algn="just">
              <a:buFont typeface="Wingdings" pitchFamily="2" charset="2"/>
              <a:buChar char="§"/>
            </a:pPr>
            <a:r>
              <a:rPr lang="ru-RU" sz="2000" b="1" dirty="0">
                <a:solidFill>
                  <a:srgbClr val="7030A0"/>
                </a:solidFill>
                <a:latin typeface="Times New Roman" pitchFamily="18" charset="0"/>
                <a:cs typeface="Times New Roman" pitchFamily="18" charset="0"/>
              </a:rPr>
              <a:t> Изготовление кулинарной книги «Семейные секреты» с рецептами традиционных блюд на Масленицу.</a:t>
            </a:r>
          </a:p>
          <a:p>
            <a:endParaRPr lang="ru-RU" sz="2000" b="1" dirty="0">
              <a:solidFill>
                <a:srgbClr val="7030A0"/>
              </a:solidFill>
              <a:latin typeface="Times New Roman" pitchFamily="18" charset="0"/>
              <a:cs typeface="Times New Roman" pitchFamily="18" charset="0"/>
            </a:endParaRPr>
          </a:p>
          <a:p>
            <a:r>
              <a:rPr lang="ru-RU" dirty="0">
                <a:solidFill>
                  <a:srgbClr val="7030A0"/>
                </a:solidFill>
                <a:latin typeface="Times New Roman" pitchFamily="18" charset="0"/>
                <a:cs typeface="Times New Roman" pitchFamily="18" charset="0"/>
              </a:rPr>
              <a:t> </a:t>
            </a:r>
          </a:p>
          <a:p>
            <a:pPr algn="just">
              <a:buFont typeface="Wingdings" pitchFamily="2" charset="2"/>
              <a:buChar char="§"/>
            </a:pPr>
            <a:endParaRPr lang="ru-RU" dirty="0">
              <a:solidFill>
                <a:srgbClr val="7030A0"/>
              </a:solidFill>
              <a:latin typeface="Times New Roman" pitchFamily="18" charset="0"/>
              <a:cs typeface="Times New Roman" pitchFamily="18" charset="0"/>
            </a:endParaRPr>
          </a:p>
          <a:p>
            <a:pPr algn="just"/>
            <a:endParaRPr lang="ru-RU" b="1" dirty="0">
              <a:solidFill>
                <a:srgbClr val="7030A0"/>
              </a:solidFill>
              <a:latin typeface="Times New Roman" pitchFamily="18" charset="0"/>
              <a:cs typeface="Times New Roman" pitchFamily="18" charset="0"/>
            </a:endParaRPr>
          </a:p>
          <a:p>
            <a:endParaRPr lang="ru-RU" dirty="0">
              <a:solidFill>
                <a:srgbClr val="7030A0"/>
              </a:solidFill>
              <a:latin typeface="Times New Roman" pitchFamily="18" charset="0"/>
              <a:cs typeface="Times New Roman" pitchFamily="18" charset="0"/>
            </a:endParaRPr>
          </a:p>
          <a:p>
            <a:endParaRPr lang="ru-RU" dirty="0">
              <a:solidFill>
                <a:srgbClr val="0070C0"/>
              </a:solidFill>
              <a:latin typeface="Times New Roman" pitchFamily="18" charset="0"/>
              <a:cs typeface="Times New Roman" pitchFamily="18" charset="0"/>
            </a:endParaRPr>
          </a:p>
          <a:p>
            <a:endParaRPr lang="ru-RU" dirty="0">
              <a:solidFill>
                <a:srgbClr val="0070C0"/>
              </a:solidFill>
              <a:latin typeface="Times New Roman" pitchFamily="18" charset="0"/>
              <a:cs typeface="Times New Roman" pitchFamily="18" charset="0"/>
            </a:endParaRPr>
          </a:p>
          <a:p>
            <a:endParaRPr lang="ru-RU" dirty="0">
              <a:solidFill>
                <a:srgbClr val="0070C0"/>
              </a:solidFill>
              <a:latin typeface="Times New Roman" pitchFamily="18" charset="0"/>
              <a:cs typeface="Times New Roman" pitchFamily="18" charset="0"/>
            </a:endParaRPr>
          </a:p>
          <a:p>
            <a:endParaRPr lang="ru-RU" dirty="0">
              <a:solidFill>
                <a:srgbClr val="0070C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Заголовок 1"/>
          <p:cNvSpPr>
            <a:spLocks noGrp="1"/>
          </p:cNvSpPr>
          <p:nvPr>
            <p:ph type="title"/>
          </p:nvPr>
        </p:nvSpPr>
        <p:spPr/>
        <p:txBody>
          <a:bodyPr/>
          <a:lstStyle/>
          <a:p>
            <a:endParaRPr lang="ru-RU" smtClean="0"/>
          </a:p>
        </p:txBody>
      </p:sp>
      <p:pic>
        <p:nvPicPr>
          <p:cNvPr id="22530" name="Picture 2" descr="http://player.myshared.ru/404554/data/images/img7.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pic>
        <p:nvPicPr>
          <p:cNvPr id="22531" name="Picture 2" descr="http://i040.radikal.ru/1103/88/0d98d3c2f09a.png"/>
          <p:cNvPicPr>
            <a:picLocks noChangeAspect="1" noChangeArrowheads="1"/>
          </p:cNvPicPr>
          <p:nvPr/>
        </p:nvPicPr>
        <p:blipFill>
          <a:blip r:embed="rId3"/>
          <a:srcRect/>
          <a:stretch>
            <a:fillRect/>
          </a:stretch>
        </p:blipFill>
        <p:spPr bwMode="auto">
          <a:xfrm>
            <a:off x="357188" y="285750"/>
            <a:ext cx="2143125" cy="1714500"/>
          </a:xfrm>
          <a:prstGeom prst="rect">
            <a:avLst/>
          </a:prstGeom>
          <a:noFill/>
          <a:ln w="9525">
            <a:noFill/>
            <a:miter lim="800000"/>
            <a:headEnd/>
            <a:tailEnd/>
          </a:ln>
        </p:spPr>
      </p:pic>
      <p:sp>
        <p:nvSpPr>
          <p:cNvPr id="22532" name="Прямоугольник 4"/>
          <p:cNvSpPr>
            <a:spLocks noChangeArrowheads="1"/>
          </p:cNvSpPr>
          <p:nvPr/>
        </p:nvSpPr>
        <p:spPr bwMode="auto">
          <a:xfrm>
            <a:off x="2357438" y="500063"/>
            <a:ext cx="5929312" cy="4268787"/>
          </a:xfrm>
          <a:prstGeom prst="rect">
            <a:avLst/>
          </a:prstGeom>
          <a:noFill/>
          <a:ln w="9525">
            <a:noFill/>
            <a:miter lim="800000"/>
            <a:headEnd/>
            <a:tailEnd/>
          </a:ln>
        </p:spPr>
        <p:txBody>
          <a:bodyPr>
            <a:spAutoFit/>
          </a:bodyPr>
          <a:lstStyle/>
          <a:p>
            <a:pPr algn="ctr"/>
            <a:r>
              <a:rPr lang="ru-RU" sz="2000" b="1" dirty="0">
                <a:latin typeface="Times New Roman" pitchFamily="18" charset="0"/>
                <a:cs typeface="Times New Roman" pitchFamily="18" charset="0"/>
              </a:rPr>
              <a:t> </a:t>
            </a:r>
            <a:r>
              <a:rPr lang="ru-RU" sz="2000" b="1" u="sng" dirty="0">
                <a:solidFill>
                  <a:srgbClr val="7030A0"/>
                </a:solidFill>
                <a:latin typeface="Times New Roman" pitchFamily="18" charset="0"/>
                <a:cs typeface="Times New Roman" pitchFamily="18" charset="0"/>
              </a:rPr>
              <a:t>ПОНЕДЕЛЬНИК  «Встреча Масленицы»</a:t>
            </a:r>
            <a:endParaRPr lang="ru-RU" sz="2000" b="1" dirty="0">
              <a:solidFill>
                <a:srgbClr val="7030A0"/>
              </a:solidFill>
              <a:latin typeface="Times New Roman" pitchFamily="18" charset="0"/>
              <a:cs typeface="Times New Roman" pitchFamily="18" charset="0"/>
            </a:endParaRPr>
          </a:p>
          <a:p>
            <a:r>
              <a:rPr lang="ru-RU" sz="2000" b="1" dirty="0">
                <a:solidFill>
                  <a:srgbClr val="7030A0"/>
                </a:solidFill>
                <a:latin typeface="Times New Roman" pitchFamily="18" charset="0"/>
                <a:cs typeface="Times New Roman" pitchFamily="18" charset="0"/>
              </a:rPr>
              <a:t> </a:t>
            </a:r>
          </a:p>
          <a:p>
            <a:pPr algn="ctr"/>
            <a:r>
              <a:rPr lang="ru-RU" sz="2400" b="1" dirty="0">
                <a:solidFill>
                  <a:srgbClr val="7030A0"/>
                </a:solidFill>
                <a:latin typeface="Times New Roman" pitchFamily="18" charset="0"/>
                <a:cs typeface="Times New Roman" pitchFamily="18" charset="0"/>
              </a:rPr>
              <a:t>Изготовление поделок «Солнышко весеннее, мы тебя встречаем!»</a:t>
            </a:r>
            <a:endParaRPr lang="en-US" sz="2400" b="1" dirty="0">
              <a:solidFill>
                <a:srgbClr val="7030A0"/>
              </a:solidFill>
              <a:latin typeface="Times New Roman" pitchFamily="18" charset="0"/>
              <a:cs typeface="Times New Roman" pitchFamily="18" charset="0"/>
            </a:endParaRPr>
          </a:p>
          <a:p>
            <a:pPr algn="ctr"/>
            <a:endParaRPr lang="ru-RU" sz="2400" b="1" dirty="0">
              <a:solidFill>
                <a:srgbClr val="7030A0"/>
              </a:solidFill>
              <a:latin typeface="Times New Roman" pitchFamily="18" charset="0"/>
              <a:cs typeface="Times New Roman" pitchFamily="18" charset="0"/>
            </a:endParaRPr>
          </a:p>
          <a:p>
            <a:r>
              <a:rPr lang="ru-RU" dirty="0">
                <a:solidFill>
                  <a:srgbClr val="7030A0"/>
                </a:solidFill>
                <a:latin typeface="Calibri" pitchFamily="34" charset="0"/>
              </a:rPr>
              <a:t> </a:t>
            </a:r>
          </a:p>
          <a:p>
            <a:endParaRPr lang="ru-RU" dirty="0">
              <a:latin typeface="Times New Roman" pitchFamily="18" charset="0"/>
              <a:cs typeface="Times New Roman" pitchFamily="18" charset="0"/>
            </a:endParaRPr>
          </a:p>
          <a:p>
            <a:pPr algn="just">
              <a:buFont typeface="Wingdings" pitchFamily="2" charset="2"/>
              <a:buChar char="§"/>
            </a:pPr>
            <a:endParaRPr lang="ru-RU" dirty="0">
              <a:solidFill>
                <a:srgbClr val="7030A0"/>
              </a:solidFill>
              <a:latin typeface="Times New Roman" pitchFamily="18" charset="0"/>
              <a:cs typeface="Times New Roman" pitchFamily="18" charset="0"/>
            </a:endParaRPr>
          </a:p>
          <a:p>
            <a:pPr algn="just"/>
            <a:endParaRPr lang="ru-RU" b="1" dirty="0">
              <a:solidFill>
                <a:srgbClr val="7030A0"/>
              </a:solidFill>
              <a:latin typeface="Times New Roman" pitchFamily="18" charset="0"/>
              <a:cs typeface="Times New Roman" pitchFamily="18" charset="0"/>
            </a:endParaRPr>
          </a:p>
          <a:p>
            <a:endParaRPr lang="ru-RU" dirty="0">
              <a:solidFill>
                <a:srgbClr val="7030A0"/>
              </a:solidFill>
              <a:latin typeface="Times New Roman" pitchFamily="18" charset="0"/>
              <a:cs typeface="Times New Roman" pitchFamily="18" charset="0"/>
            </a:endParaRPr>
          </a:p>
          <a:p>
            <a:endParaRPr lang="ru-RU" dirty="0">
              <a:solidFill>
                <a:srgbClr val="0070C0"/>
              </a:solidFill>
              <a:latin typeface="Times New Roman" pitchFamily="18" charset="0"/>
              <a:cs typeface="Times New Roman" pitchFamily="18" charset="0"/>
            </a:endParaRPr>
          </a:p>
          <a:p>
            <a:endParaRPr lang="ru-RU" dirty="0">
              <a:solidFill>
                <a:srgbClr val="0070C0"/>
              </a:solidFill>
              <a:latin typeface="Times New Roman" pitchFamily="18" charset="0"/>
              <a:cs typeface="Times New Roman" pitchFamily="18" charset="0"/>
            </a:endParaRPr>
          </a:p>
          <a:p>
            <a:endParaRPr lang="ru-RU" dirty="0">
              <a:solidFill>
                <a:srgbClr val="0070C0"/>
              </a:solidFill>
              <a:latin typeface="Times New Roman" pitchFamily="18" charset="0"/>
              <a:cs typeface="Times New Roman" pitchFamily="18" charset="0"/>
            </a:endParaRPr>
          </a:p>
          <a:p>
            <a:endParaRPr lang="ru-RU" dirty="0">
              <a:solidFill>
                <a:srgbClr val="0070C0"/>
              </a:solidFill>
              <a:latin typeface="Times New Roman" pitchFamily="18" charset="0"/>
              <a:cs typeface="Times New Roman" pitchFamily="18" charset="0"/>
            </a:endParaRPr>
          </a:p>
        </p:txBody>
      </p:sp>
      <p:pic>
        <p:nvPicPr>
          <p:cNvPr id="2050" name="Picture 2" descr="C:\Users\пс\Pictures\IMG_20200206_105402.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1526" t="31643"/>
          <a:stretch/>
        </p:blipFill>
        <p:spPr bwMode="auto">
          <a:xfrm>
            <a:off x="2798084" y="2648917"/>
            <a:ext cx="5048019" cy="329788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Заголовок 1"/>
          <p:cNvSpPr>
            <a:spLocks noGrp="1"/>
          </p:cNvSpPr>
          <p:nvPr>
            <p:ph type="title"/>
          </p:nvPr>
        </p:nvSpPr>
        <p:spPr/>
        <p:txBody>
          <a:bodyPr/>
          <a:lstStyle/>
          <a:p>
            <a:endParaRPr lang="ru-RU" smtClean="0"/>
          </a:p>
        </p:txBody>
      </p:sp>
      <p:pic>
        <p:nvPicPr>
          <p:cNvPr id="23554" name="Picture 2" descr="http://player.myshared.ru/404554/data/images/img7.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pic>
        <p:nvPicPr>
          <p:cNvPr id="23555" name="Picture 2" descr="http://i040.radikal.ru/1103/88/0d98d3c2f09a.png"/>
          <p:cNvPicPr>
            <a:picLocks noChangeAspect="1" noChangeArrowheads="1"/>
          </p:cNvPicPr>
          <p:nvPr/>
        </p:nvPicPr>
        <p:blipFill>
          <a:blip r:embed="rId3"/>
          <a:srcRect/>
          <a:stretch>
            <a:fillRect/>
          </a:stretch>
        </p:blipFill>
        <p:spPr bwMode="auto">
          <a:xfrm>
            <a:off x="357188" y="285750"/>
            <a:ext cx="2143125" cy="1714500"/>
          </a:xfrm>
          <a:prstGeom prst="rect">
            <a:avLst/>
          </a:prstGeom>
          <a:noFill/>
          <a:ln w="9525">
            <a:noFill/>
            <a:miter lim="800000"/>
            <a:headEnd/>
            <a:tailEnd/>
          </a:ln>
        </p:spPr>
      </p:pic>
      <p:sp>
        <p:nvSpPr>
          <p:cNvPr id="23556" name="Прямоугольник 4"/>
          <p:cNvSpPr>
            <a:spLocks noChangeArrowheads="1"/>
          </p:cNvSpPr>
          <p:nvPr/>
        </p:nvSpPr>
        <p:spPr bwMode="auto">
          <a:xfrm>
            <a:off x="2286000" y="500063"/>
            <a:ext cx="6000750" cy="4754562"/>
          </a:xfrm>
          <a:prstGeom prst="rect">
            <a:avLst/>
          </a:prstGeom>
          <a:noFill/>
          <a:ln w="9525">
            <a:noFill/>
            <a:miter lim="800000"/>
            <a:headEnd/>
            <a:tailEnd/>
          </a:ln>
        </p:spPr>
        <p:txBody>
          <a:bodyPr>
            <a:spAutoFit/>
          </a:bodyPr>
          <a:lstStyle/>
          <a:p>
            <a:pPr algn="ctr"/>
            <a:r>
              <a:rPr lang="ru-RU" sz="2400">
                <a:latin typeface="Times New Roman" pitchFamily="18" charset="0"/>
                <a:cs typeface="Times New Roman" pitchFamily="18" charset="0"/>
              </a:rPr>
              <a:t> </a:t>
            </a:r>
            <a:r>
              <a:rPr lang="ru-RU" sz="2400" b="1" u="sng">
                <a:latin typeface="Times New Roman" pitchFamily="18" charset="0"/>
                <a:cs typeface="Times New Roman" pitchFamily="18" charset="0"/>
              </a:rPr>
              <a:t>ВТОРНИК «Заигрыши»</a:t>
            </a:r>
            <a:endParaRPr lang="ru-RU" sz="2400" b="1">
              <a:latin typeface="Times New Roman" pitchFamily="18" charset="0"/>
              <a:cs typeface="Times New Roman" pitchFamily="18" charset="0"/>
            </a:endParaRPr>
          </a:p>
          <a:p>
            <a:pPr algn="ctr"/>
            <a:r>
              <a:rPr lang="ru-RU" sz="2400" b="1">
                <a:solidFill>
                  <a:srgbClr val="7030A0"/>
                </a:solidFill>
                <a:latin typeface="Times New Roman" pitchFamily="18" charset="0"/>
                <a:cs typeface="Times New Roman" pitchFamily="18" charset="0"/>
              </a:rPr>
              <a:t>Рисование символа Масленицы «Блинчики, смотрите, тоже, все на солнышко похожи!»</a:t>
            </a:r>
          </a:p>
          <a:p>
            <a:pPr algn="ctr"/>
            <a:r>
              <a:rPr lang="ru-RU" sz="2400" b="1">
                <a:latin typeface="Times New Roman" pitchFamily="18" charset="0"/>
                <a:cs typeface="Times New Roman" pitchFamily="18" charset="0"/>
              </a:rPr>
              <a:t> </a:t>
            </a:r>
          </a:p>
          <a:p>
            <a:endParaRPr lang="ru-RU" sz="2400" b="1">
              <a:solidFill>
                <a:srgbClr val="7030A0"/>
              </a:solidFill>
              <a:latin typeface="Times New Roman" pitchFamily="18" charset="0"/>
              <a:cs typeface="Times New Roman" pitchFamily="18" charset="0"/>
            </a:endParaRPr>
          </a:p>
          <a:p>
            <a:r>
              <a:rPr lang="ru-RU">
                <a:solidFill>
                  <a:srgbClr val="7030A0"/>
                </a:solidFill>
                <a:latin typeface="Calibri" pitchFamily="34" charset="0"/>
              </a:rPr>
              <a:t> </a:t>
            </a:r>
          </a:p>
          <a:p>
            <a:endParaRPr lang="ru-RU">
              <a:latin typeface="Times New Roman" pitchFamily="18" charset="0"/>
              <a:cs typeface="Times New Roman" pitchFamily="18" charset="0"/>
            </a:endParaRPr>
          </a:p>
          <a:p>
            <a:pPr algn="just">
              <a:buFont typeface="Wingdings" pitchFamily="2" charset="2"/>
              <a:buChar char="§"/>
            </a:pPr>
            <a:endParaRPr lang="ru-RU">
              <a:solidFill>
                <a:srgbClr val="7030A0"/>
              </a:solidFill>
              <a:latin typeface="Times New Roman" pitchFamily="18" charset="0"/>
              <a:cs typeface="Times New Roman" pitchFamily="18" charset="0"/>
            </a:endParaRPr>
          </a:p>
          <a:p>
            <a:pPr algn="just"/>
            <a:endParaRPr lang="ru-RU" b="1">
              <a:solidFill>
                <a:srgbClr val="7030A0"/>
              </a:solidFill>
              <a:latin typeface="Times New Roman" pitchFamily="18" charset="0"/>
              <a:cs typeface="Times New Roman" pitchFamily="18" charset="0"/>
            </a:endParaRPr>
          </a:p>
          <a:p>
            <a:endParaRPr lang="ru-RU">
              <a:solidFill>
                <a:srgbClr val="7030A0"/>
              </a:solidFill>
              <a:latin typeface="Times New Roman" pitchFamily="18" charset="0"/>
              <a:cs typeface="Times New Roman" pitchFamily="18" charset="0"/>
            </a:endParaRPr>
          </a:p>
          <a:p>
            <a:endParaRPr lang="ru-RU">
              <a:solidFill>
                <a:srgbClr val="0070C0"/>
              </a:solidFill>
              <a:latin typeface="Times New Roman" pitchFamily="18" charset="0"/>
              <a:cs typeface="Times New Roman" pitchFamily="18" charset="0"/>
            </a:endParaRPr>
          </a:p>
          <a:p>
            <a:endParaRPr lang="ru-RU">
              <a:solidFill>
                <a:srgbClr val="0070C0"/>
              </a:solidFill>
              <a:latin typeface="Times New Roman" pitchFamily="18" charset="0"/>
              <a:cs typeface="Times New Roman" pitchFamily="18" charset="0"/>
            </a:endParaRPr>
          </a:p>
          <a:p>
            <a:endParaRPr lang="ru-RU">
              <a:solidFill>
                <a:srgbClr val="0070C0"/>
              </a:solidFill>
              <a:latin typeface="Times New Roman" pitchFamily="18" charset="0"/>
              <a:cs typeface="Times New Roman" pitchFamily="18" charset="0"/>
            </a:endParaRPr>
          </a:p>
          <a:p>
            <a:endParaRPr lang="ru-RU">
              <a:solidFill>
                <a:srgbClr val="0070C0"/>
              </a:solidFill>
              <a:latin typeface="Times New Roman" pitchFamily="18" charset="0"/>
              <a:cs typeface="Times New Roman" pitchFamily="18" charset="0"/>
            </a:endParaRPr>
          </a:p>
        </p:txBody>
      </p:sp>
      <p:pic>
        <p:nvPicPr>
          <p:cNvPr id="23557" name="Рисунок 5" descr="D:\DCIM\100SSCAM\SL381231.JPG"/>
          <p:cNvPicPr>
            <a:picLocks noChangeAspect="1" noChangeArrowheads="1"/>
          </p:cNvPicPr>
          <p:nvPr/>
        </p:nvPicPr>
        <p:blipFill>
          <a:blip r:embed="rId4"/>
          <a:srcRect/>
          <a:stretch>
            <a:fillRect/>
          </a:stretch>
        </p:blipFill>
        <p:spPr bwMode="auto">
          <a:xfrm>
            <a:off x="1357313" y="2143125"/>
            <a:ext cx="3429000" cy="3071813"/>
          </a:xfrm>
          <a:prstGeom prst="rect">
            <a:avLst/>
          </a:prstGeom>
          <a:noFill/>
          <a:ln w="9525">
            <a:noFill/>
            <a:miter lim="800000"/>
            <a:headEnd/>
            <a:tailEnd/>
          </a:ln>
        </p:spPr>
      </p:pic>
      <p:pic>
        <p:nvPicPr>
          <p:cNvPr id="23558" name="Рисунок 6" descr="D:\DCIM\100SSCAM\SL381228.JPG"/>
          <p:cNvPicPr>
            <a:picLocks noChangeAspect="1" noChangeArrowheads="1"/>
          </p:cNvPicPr>
          <p:nvPr/>
        </p:nvPicPr>
        <p:blipFill>
          <a:blip r:embed="rId5"/>
          <a:srcRect/>
          <a:stretch>
            <a:fillRect/>
          </a:stretch>
        </p:blipFill>
        <p:spPr bwMode="auto">
          <a:xfrm>
            <a:off x="5214938" y="2071688"/>
            <a:ext cx="3143250" cy="32432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637</TotalTime>
  <Words>411</Words>
  <Application>Microsoft Office PowerPoint</Application>
  <PresentationFormat>Экран (4:3)</PresentationFormat>
  <Paragraphs>205</Paragraphs>
  <Slides>20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MultiDVD Team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НЯНИНА АЛЕНА ЮРЬЕВНА</dc:title>
  <dc:creator>Admin</dc:creator>
  <cp:lastModifiedBy>пс</cp:lastModifiedBy>
  <cp:revision>83</cp:revision>
  <dcterms:created xsi:type="dcterms:W3CDTF">2012-05-01T16:29:07Z</dcterms:created>
  <dcterms:modified xsi:type="dcterms:W3CDTF">2022-03-18T16:40:08Z</dcterms:modified>
</cp:coreProperties>
</file>